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16C"/>
    <a:srgbClr val="416C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النمط المتوسط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النمط الداكن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نمط متوسط 3 - تميي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نمط متوسط 4 - تميي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نمط فاتح 2 - تميي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نمط ذو نسُق 2 - تميي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بلا نمط، شبكة جدول">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نمط ذو نسُق 1 - تميي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النمط المتوسط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نمط متوسط 2 - تميي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p:scale>
          <a:sx n="71" d="100"/>
          <a:sy n="71" d="100"/>
        </p:scale>
        <p:origin x="161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9A47AA6-6B42-F497-ADA8-B5857B1293B0}"/>
              </a:ext>
            </a:extLst>
          </p:cNvPr>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p>
        </p:txBody>
      </p:sp>
      <p:sp>
        <p:nvSpPr>
          <p:cNvPr id="3" name="عنوان فرعي 2">
            <a:extLst>
              <a:ext uri="{FF2B5EF4-FFF2-40B4-BE49-F238E27FC236}">
                <a16:creationId xmlns:a16="http://schemas.microsoft.com/office/drawing/2014/main" id="{7DD53AD8-BD86-12E4-2B59-2D9BEF20C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p>
        </p:txBody>
      </p:sp>
      <p:sp>
        <p:nvSpPr>
          <p:cNvPr id="4" name="عنصر نائب للتاريخ 3">
            <a:extLst>
              <a:ext uri="{FF2B5EF4-FFF2-40B4-BE49-F238E27FC236}">
                <a16:creationId xmlns:a16="http://schemas.microsoft.com/office/drawing/2014/main" id="{D8AB0F45-4D2F-A8FD-4433-E2842516A408}"/>
              </a:ext>
            </a:extLst>
          </p:cNvPr>
          <p:cNvSpPr>
            <a:spLocks noGrp="1"/>
          </p:cNvSpPr>
          <p:nvPr>
            <p:ph type="dt" sz="half" idx="10"/>
          </p:nvPr>
        </p:nvSpPr>
        <p:spPr/>
        <p:txBody>
          <a:bodyPr/>
          <a:lstStyle/>
          <a:p>
            <a:fld id="{42CDDE4F-0E3A-4AD2-8E13-2D6D906A5951}" type="datetimeFigureOut">
              <a:rPr lang="ar-SA" smtClean="0"/>
              <a:t>18 ذو القعدة، 1444</a:t>
            </a:fld>
            <a:endParaRPr lang="ar-SA"/>
          </a:p>
        </p:txBody>
      </p:sp>
      <p:sp>
        <p:nvSpPr>
          <p:cNvPr id="5" name="عنصر نائب للتذييل 4">
            <a:extLst>
              <a:ext uri="{FF2B5EF4-FFF2-40B4-BE49-F238E27FC236}">
                <a16:creationId xmlns:a16="http://schemas.microsoft.com/office/drawing/2014/main" id="{D993454E-4CAF-8FF3-4B8C-AF9C23A6340C}"/>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FED399F2-F893-31F0-8752-CE8B8BD562F0}"/>
              </a:ext>
            </a:extLst>
          </p:cNvPr>
          <p:cNvSpPr>
            <a:spLocks noGrp="1"/>
          </p:cNvSpPr>
          <p:nvPr>
            <p:ph type="sldNum" sz="quarter" idx="12"/>
          </p:nvPr>
        </p:nvSpPr>
        <p:spPr/>
        <p:txBody>
          <a:bodyPr/>
          <a:lstStyle/>
          <a:p>
            <a:fld id="{F3FDE12B-F385-4DE1-B29F-A41600FF625C}" type="slidenum">
              <a:rPr lang="ar-SA" smtClean="0"/>
              <a:t>‹#›</a:t>
            </a:fld>
            <a:endParaRPr lang="ar-SA"/>
          </a:p>
        </p:txBody>
      </p:sp>
    </p:spTree>
    <p:extLst>
      <p:ext uri="{BB962C8B-B14F-4D97-AF65-F5344CB8AC3E}">
        <p14:creationId xmlns:p14="http://schemas.microsoft.com/office/powerpoint/2010/main" val="3928608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F77DD32-8A00-10D5-BADC-8AC15BB257F0}"/>
              </a:ext>
            </a:extLst>
          </p:cNvPr>
          <p:cNvSpPr>
            <a:spLocks noGrp="1"/>
          </p:cNvSpPr>
          <p:nvPr>
            <p:ph type="title"/>
          </p:nvPr>
        </p:nvSpPr>
        <p:spPr/>
        <p:txBody>
          <a:bodyPr/>
          <a:lstStyle/>
          <a:p>
            <a:r>
              <a:rPr lang="ar-SA"/>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C158B70E-9389-935E-E704-52792058393C}"/>
              </a:ext>
            </a:extLst>
          </p:cNvPr>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BBF76EB4-51BF-99BD-D2EC-C587A706F4F2}"/>
              </a:ext>
            </a:extLst>
          </p:cNvPr>
          <p:cNvSpPr>
            <a:spLocks noGrp="1"/>
          </p:cNvSpPr>
          <p:nvPr>
            <p:ph type="dt" sz="half" idx="10"/>
          </p:nvPr>
        </p:nvSpPr>
        <p:spPr/>
        <p:txBody>
          <a:bodyPr/>
          <a:lstStyle/>
          <a:p>
            <a:fld id="{42CDDE4F-0E3A-4AD2-8E13-2D6D906A5951}" type="datetimeFigureOut">
              <a:rPr lang="ar-SA" smtClean="0"/>
              <a:t>18 ذو القعدة، 1444</a:t>
            </a:fld>
            <a:endParaRPr lang="ar-SA"/>
          </a:p>
        </p:txBody>
      </p:sp>
      <p:sp>
        <p:nvSpPr>
          <p:cNvPr id="5" name="عنصر نائب للتذييل 4">
            <a:extLst>
              <a:ext uri="{FF2B5EF4-FFF2-40B4-BE49-F238E27FC236}">
                <a16:creationId xmlns:a16="http://schemas.microsoft.com/office/drawing/2014/main" id="{2342E091-4FDD-1341-83BB-AB24D8B984EE}"/>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28827218-0518-7BBF-5D27-E07D6F2381F2}"/>
              </a:ext>
            </a:extLst>
          </p:cNvPr>
          <p:cNvSpPr>
            <a:spLocks noGrp="1"/>
          </p:cNvSpPr>
          <p:nvPr>
            <p:ph type="sldNum" sz="quarter" idx="12"/>
          </p:nvPr>
        </p:nvSpPr>
        <p:spPr/>
        <p:txBody>
          <a:bodyPr/>
          <a:lstStyle/>
          <a:p>
            <a:fld id="{F3FDE12B-F385-4DE1-B29F-A41600FF625C}" type="slidenum">
              <a:rPr lang="ar-SA" smtClean="0"/>
              <a:t>‹#›</a:t>
            </a:fld>
            <a:endParaRPr lang="ar-SA"/>
          </a:p>
        </p:txBody>
      </p:sp>
    </p:spTree>
    <p:extLst>
      <p:ext uri="{BB962C8B-B14F-4D97-AF65-F5344CB8AC3E}">
        <p14:creationId xmlns:p14="http://schemas.microsoft.com/office/powerpoint/2010/main" val="1345380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DBE5D072-7B2E-7CAC-BBB3-87F39A563C85}"/>
              </a:ext>
            </a:extLst>
          </p:cNvPr>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p>
        </p:txBody>
      </p:sp>
      <p:sp>
        <p:nvSpPr>
          <p:cNvPr id="3" name="عنصر نائب للعنوان العمودي 2">
            <a:extLst>
              <a:ext uri="{FF2B5EF4-FFF2-40B4-BE49-F238E27FC236}">
                <a16:creationId xmlns:a16="http://schemas.microsoft.com/office/drawing/2014/main" id="{51BB335C-7980-0CFF-7310-6DAD337A7A98}"/>
              </a:ext>
            </a:extLst>
          </p:cNvPr>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8B82D08B-3679-44A8-D684-55CD70F55D94}"/>
              </a:ext>
            </a:extLst>
          </p:cNvPr>
          <p:cNvSpPr>
            <a:spLocks noGrp="1"/>
          </p:cNvSpPr>
          <p:nvPr>
            <p:ph type="dt" sz="half" idx="10"/>
          </p:nvPr>
        </p:nvSpPr>
        <p:spPr/>
        <p:txBody>
          <a:bodyPr/>
          <a:lstStyle/>
          <a:p>
            <a:fld id="{42CDDE4F-0E3A-4AD2-8E13-2D6D906A5951}" type="datetimeFigureOut">
              <a:rPr lang="ar-SA" smtClean="0"/>
              <a:t>18 ذو القعدة، 1444</a:t>
            </a:fld>
            <a:endParaRPr lang="ar-SA"/>
          </a:p>
        </p:txBody>
      </p:sp>
      <p:sp>
        <p:nvSpPr>
          <p:cNvPr id="5" name="عنصر نائب للتذييل 4">
            <a:extLst>
              <a:ext uri="{FF2B5EF4-FFF2-40B4-BE49-F238E27FC236}">
                <a16:creationId xmlns:a16="http://schemas.microsoft.com/office/drawing/2014/main" id="{3646D185-4C9A-1CA6-1CAF-4CEB868CAACB}"/>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2283ED8D-EF11-700E-6DA1-E1AEEEBB5B1D}"/>
              </a:ext>
            </a:extLst>
          </p:cNvPr>
          <p:cNvSpPr>
            <a:spLocks noGrp="1"/>
          </p:cNvSpPr>
          <p:nvPr>
            <p:ph type="sldNum" sz="quarter" idx="12"/>
          </p:nvPr>
        </p:nvSpPr>
        <p:spPr/>
        <p:txBody>
          <a:bodyPr/>
          <a:lstStyle/>
          <a:p>
            <a:fld id="{F3FDE12B-F385-4DE1-B29F-A41600FF625C}" type="slidenum">
              <a:rPr lang="ar-SA" smtClean="0"/>
              <a:t>‹#›</a:t>
            </a:fld>
            <a:endParaRPr lang="ar-SA"/>
          </a:p>
        </p:txBody>
      </p:sp>
    </p:spTree>
    <p:extLst>
      <p:ext uri="{BB962C8B-B14F-4D97-AF65-F5344CB8AC3E}">
        <p14:creationId xmlns:p14="http://schemas.microsoft.com/office/powerpoint/2010/main" val="4069767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B0C7EC0-47F3-5A7C-50EC-46C7954930F1}"/>
              </a:ext>
            </a:extLst>
          </p:cNvPr>
          <p:cNvSpPr>
            <a:spLocks noGrp="1"/>
          </p:cNvSpPr>
          <p:nvPr>
            <p:ph type="title"/>
          </p:nvPr>
        </p:nvSpPr>
        <p:spPr/>
        <p:txBody>
          <a:body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19CF1968-8BAE-C680-3A8A-BBBDDBBA7DAA}"/>
              </a:ext>
            </a:extLst>
          </p:cNvPr>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FA8F0243-918A-31DF-DBEF-1952B95C8637}"/>
              </a:ext>
            </a:extLst>
          </p:cNvPr>
          <p:cNvSpPr>
            <a:spLocks noGrp="1"/>
          </p:cNvSpPr>
          <p:nvPr>
            <p:ph type="dt" sz="half" idx="10"/>
          </p:nvPr>
        </p:nvSpPr>
        <p:spPr/>
        <p:txBody>
          <a:bodyPr/>
          <a:lstStyle/>
          <a:p>
            <a:fld id="{42CDDE4F-0E3A-4AD2-8E13-2D6D906A5951}" type="datetimeFigureOut">
              <a:rPr lang="ar-SA" smtClean="0"/>
              <a:t>18 ذو القعدة، 1444</a:t>
            </a:fld>
            <a:endParaRPr lang="ar-SA"/>
          </a:p>
        </p:txBody>
      </p:sp>
      <p:sp>
        <p:nvSpPr>
          <p:cNvPr id="5" name="عنصر نائب للتذييل 4">
            <a:extLst>
              <a:ext uri="{FF2B5EF4-FFF2-40B4-BE49-F238E27FC236}">
                <a16:creationId xmlns:a16="http://schemas.microsoft.com/office/drawing/2014/main" id="{26A76A14-2839-F0BD-C61E-D43CC996D0A5}"/>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7D180905-7D7F-BB9E-11B9-083605CE4D88}"/>
              </a:ext>
            </a:extLst>
          </p:cNvPr>
          <p:cNvSpPr>
            <a:spLocks noGrp="1"/>
          </p:cNvSpPr>
          <p:nvPr>
            <p:ph type="sldNum" sz="quarter" idx="12"/>
          </p:nvPr>
        </p:nvSpPr>
        <p:spPr/>
        <p:txBody>
          <a:bodyPr/>
          <a:lstStyle/>
          <a:p>
            <a:fld id="{F3FDE12B-F385-4DE1-B29F-A41600FF625C}" type="slidenum">
              <a:rPr lang="ar-SA" smtClean="0"/>
              <a:t>‹#›</a:t>
            </a:fld>
            <a:endParaRPr lang="ar-SA"/>
          </a:p>
        </p:txBody>
      </p:sp>
    </p:spTree>
    <p:extLst>
      <p:ext uri="{BB962C8B-B14F-4D97-AF65-F5344CB8AC3E}">
        <p14:creationId xmlns:p14="http://schemas.microsoft.com/office/powerpoint/2010/main" val="361386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8E8AB67-9273-BC63-BAA2-239B26275F87}"/>
              </a:ext>
            </a:extLst>
          </p:cNvPr>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B78A9438-016E-C47B-3EF5-34B05064BA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ar-SA"/>
              <a:t>انقر لتحرير أنماط نص الشكل الرئيسي</a:t>
            </a:r>
          </a:p>
        </p:txBody>
      </p:sp>
      <p:sp>
        <p:nvSpPr>
          <p:cNvPr id="4" name="عنصر نائب للتاريخ 3">
            <a:extLst>
              <a:ext uri="{FF2B5EF4-FFF2-40B4-BE49-F238E27FC236}">
                <a16:creationId xmlns:a16="http://schemas.microsoft.com/office/drawing/2014/main" id="{FAD92926-C2DE-ABD1-F987-0B6D754CF0ED}"/>
              </a:ext>
            </a:extLst>
          </p:cNvPr>
          <p:cNvSpPr>
            <a:spLocks noGrp="1"/>
          </p:cNvSpPr>
          <p:nvPr>
            <p:ph type="dt" sz="half" idx="10"/>
          </p:nvPr>
        </p:nvSpPr>
        <p:spPr/>
        <p:txBody>
          <a:bodyPr/>
          <a:lstStyle/>
          <a:p>
            <a:fld id="{42CDDE4F-0E3A-4AD2-8E13-2D6D906A5951}" type="datetimeFigureOut">
              <a:rPr lang="ar-SA" smtClean="0"/>
              <a:t>18 ذو القعدة، 1444</a:t>
            </a:fld>
            <a:endParaRPr lang="ar-SA"/>
          </a:p>
        </p:txBody>
      </p:sp>
      <p:sp>
        <p:nvSpPr>
          <p:cNvPr id="5" name="عنصر نائب للتذييل 4">
            <a:extLst>
              <a:ext uri="{FF2B5EF4-FFF2-40B4-BE49-F238E27FC236}">
                <a16:creationId xmlns:a16="http://schemas.microsoft.com/office/drawing/2014/main" id="{511C5604-037C-6F47-8DA2-47192DB750A2}"/>
              </a:ext>
            </a:extLst>
          </p:cNvPr>
          <p:cNvSpPr>
            <a:spLocks noGrp="1"/>
          </p:cNvSpPr>
          <p:nvPr>
            <p:ph type="ftr" sz="quarter" idx="11"/>
          </p:nvPr>
        </p:nvSpPr>
        <p:spPr/>
        <p:txBody>
          <a:bodyPr/>
          <a:lstStyle/>
          <a:p>
            <a:endParaRPr lang="ar-SA"/>
          </a:p>
        </p:txBody>
      </p:sp>
      <p:sp>
        <p:nvSpPr>
          <p:cNvPr id="6" name="عنصر نائب لرقم الشريحة 5">
            <a:extLst>
              <a:ext uri="{FF2B5EF4-FFF2-40B4-BE49-F238E27FC236}">
                <a16:creationId xmlns:a16="http://schemas.microsoft.com/office/drawing/2014/main" id="{ACBB1C7C-9B5E-1C21-57A5-45E284E24D76}"/>
              </a:ext>
            </a:extLst>
          </p:cNvPr>
          <p:cNvSpPr>
            <a:spLocks noGrp="1"/>
          </p:cNvSpPr>
          <p:nvPr>
            <p:ph type="sldNum" sz="quarter" idx="12"/>
          </p:nvPr>
        </p:nvSpPr>
        <p:spPr/>
        <p:txBody>
          <a:bodyPr/>
          <a:lstStyle/>
          <a:p>
            <a:fld id="{F3FDE12B-F385-4DE1-B29F-A41600FF625C}" type="slidenum">
              <a:rPr lang="ar-SA" smtClean="0"/>
              <a:t>‹#›</a:t>
            </a:fld>
            <a:endParaRPr lang="ar-SA"/>
          </a:p>
        </p:txBody>
      </p:sp>
    </p:spTree>
    <p:extLst>
      <p:ext uri="{BB962C8B-B14F-4D97-AF65-F5344CB8AC3E}">
        <p14:creationId xmlns:p14="http://schemas.microsoft.com/office/powerpoint/2010/main" val="2480934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D645CBF-E4B7-DACB-2AAA-B157DBF3E22D}"/>
              </a:ext>
            </a:extLst>
          </p:cNvPr>
          <p:cNvSpPr>
            <a:spLocks noGrp="1"/>
          </p:cNvSpPr>
          <p:nvPr>
            <p:ph type="title"/>
          </p:nvPr>
        </p:nvSpPr>
        <p:spPr/>
        <p:txBody>
          <a:body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98DED921-21AA-4CF3-0A4B-CF59EF155074}"/>
              </a:ext>
            </a:extLst>
          </p:cNvPr>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محتوى 3">
            <a:extLst>
              <a:ext uri="{FF2B5EF4-FFF2-40B4-BE49-F238E27FC236}">
                <a16:creationId xmlns:a16="http://schemas.microsoft.com/office/drawing/2014/main" id="{29C6F63F-7408-72F8-6CCF-0FF1F54F637C}"/>
              </a:ext>
            </a:extLst>
          </p:cNvPr>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تاريخ 4">
            <a:extLst>
              <a:ext uri="{FF2B5EF4-FFF2-40B4-BE49-F238E27FC236}">
                <a16:creationId xmlns:a16="http://schemas.microsoft.com/office/drawing/2014/main" id="{6B61D6D7-3D39-FE9C-ECA6-7BC2E21524A2}"/>
              </a:ext>
            </a:extLst>
          </p:cNvPr>
          <p:cNvSpPr>
            <a:spLocks noGrp="1"/>
          </p:cNvSpPr>
          <p:nvPr>
            <p:ph type="dt" sz="half" idx="10"/>
          </p:nvPr>
        </p:nvSpPr>
        <p:spPr/>
        <p:txBody>
          <a:bodyPr/>
          <a:lstStyle/>
          <a:p>
            <a:fld id="{42CDDE4F-0E3A-4AD2-8E13-2D6D906A5951}" type="datetimeFigureOut">
              <a:rPr lang="ar-SA" smtClean="0"/>
              <a:t>18 ذو القعدة، 1444</a:t>
            </a:fld>
            <a:endParaRPr lang="ar-SA"/>
          </a:p>
        </p:txBody>
      </p:sp>
      <p:sp>
        <p:nvSpPr>
          <p:cNvPr id="6" name="عنصر نائب للتذييل 5">
            <a:extLst>
              <a:ext uri="{FF2B5EF4-FFF2-40B4-BE49-F238E27FC236}">
                <a16:creationId xmlns:a16="http://schemas.microsoft.com/office/drawing/2014/main" id="{CCF5C77E-E4E0-B108-1B0F-469336859E13}"/>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7F4D696B-EDD2-6130-0BFF-E846F63A9C06}"/>
              </a:ext>
            </a:extLst>
          </p:cNvPr>
          <p:cNvSpPr>
            <a:spLocks noGrp="1"/>
          </p:cNvSpPr>
          <p:nvPr>
            <p:ph type="sldNum" sz="quarter" idx="12"/>
          </p:nvPr>
        </p:nvSpPr>
        <p:spPr/>
        <p:txBody>
          <a:bodyPr/>
          <a:lstStyle/>
          <a:p>
            <a:fld id="{F3FDE12B-F385-4DE1-B29F-A41600FF625C}" type="slidenum">
              <a:rPr lang="ar-SA" smtClean="0"/>
              <a:t>‹#›</a:t>
            </a:fld>
            <a:endParaRPr lang="ar-SA"/>
          </a:p>
        </p:txBody>
      </p:sp>
    </p:spTree>
    <p:extLst>
      <p:ext uri="{BB962C8B-B14F-4D97-AF65-F5344CB8AC3E}">
        <p14:creationId xmlns:p14="http://schemas.microsoft.com/office/powerpoint/2010/main" val="3435913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C663DF5-F4F1-51D0-8F54-BEE1691F6BA2}"/>
              </a:ext>
            </a:extLst>
          </p:cNvPr>
          <p:cNvSpPr>
            <a:spLocks noGrp="1"/>
          </p:cNvSpPr>
          <p:nvPr>
            <p:ph type="title"/>
          </p:nvPr>
        </p:nvSpPr>
        <p:spPr>
          <a:xfrm>
            <a:off x="839788" y="365125"/>
            <a:ext cx="10515600" cy="1325563"/>
          </a:xfrm>
        </p:spPr>
        <p:txBody>
          <a:body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8CCA1E02-DBCE-A15A-8E47-D58C0DF8B0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عنصر نائب للمحتوى 3">
            <a:extLst>
              <a:ext uri="{FF2B5EF4-FFF2-40B4-BE49-F238E27FC236}">
                <a16:creationId xmlns:a16="http://schemas.microsoft.com/office/drawing/2014/main" id="{A7977041-24FD-0F3D-B68C-DA9C2126F372}"/>
              </a:ext>
            </a:extLst>
          </p:cNvPr>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5" name="عنصر نائب للنص 4">
            <a:extLst>
              <a:ext uri="{FF2B5EF4-FFF2-40B4-BE49-F238E27FC236}">
                <a16:creationId xmlns:a16="http://schemas.microsoft.com/office/drawing/2014/main" id="{4EEE5C2E-273D-3EA1-E554-A9DBFEB8A9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عنصر نائب للمحتوى 5">
            <a:extLst>
              <a:ext uri="{FF2B5EF4-FFF2-40B4-BE49-F238E27FC236}">
                <a16:creationId xmlns:a16="http://schemas.microsoft.com/office/drawing/2014/main" id="{8CD3D31B-5C37-D1A1-0DC0-96E853D5E50F}"/>
              </a:ext>
            </a:extLst>
          </p:cNvPr>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7" name="عنصر نائب للتاريخ 6">
            <a:extLst>
              <a:ext uri="{FF2B5EF4-FFF2-40B4-BE49-F238E27FC236}">
                <a16:creationId xmlns:a16="http://schemas.microsoft.com/office/drawing/2014/main" id="{9AAA0F07-50DA-C607-4154-255A6A1CA22E}"/>
              </a:ext>
            </a:extLst>
          </p:cNvPr>
          <p:cNvSpPr>
            <a:spLocks noGrp="1"/>
          </p:cNvSpPr>
          <p:nvPr>
            <p:ph type="dt" sz="half" idx="10"/>
          </p:nvPr>
        </p:nvSpPr>
        <p:spPr/>
        <p:txBody>
          <a:bodyPr/>
          <a:lstStyle/>
          <a:p>
            <a:fld id="{42CDDE4F-0E3A-4AD2-8E13-2D6D906A5951}" type="datetimeFigureOut">
              <a:rPr lang="ar-SA" smtClean="0"/>
              <a:t>18 ذو القعدة، 1444</a:t>
            </a:fld>
            <a:endParaRPr lang="ar-SA"/>
          </a:p>
        </p:txBody>
      </p:sp>
      <p:sp>
        <p:nvSpPr>
          <p:cNvPr id="8" name="عنصر نائب للتذييل 7">
            <a:extLst>
              <a:ext uri="{FF2B5EF4-FFF2-40B4-BE49-F238E27FC236}">
                <a16:creationId xmlns:a16="http://schemas.microsoft.com/office/drawing/2014/main" id="{F87B22AD-282D-D90B-FBB9-4515D47BA0EF}"/>
              </a:ext>
            </a:extLst>
          </p:cNvPr>
          <p:cNvSpPr>
            <a:spLocks noGrp="1"/>
          </p:cNvSpPr>
          <p:nvPr>
            <p:ph type="ftr" sz="quarter" idx="11"/>
          </p:nvPr>
        </p:nvSpPr>
        <p:spPr/>
        <p:txBody>
          <a:bodyPr/>
          <a:lstStyle/>
          <a:p>
            <a:endParaRPr lang="ar-SA"/>
          </a:p>
        </p:txBody>
      </p:sp>
      <p:sp>
        <p:nvSpPr>
          <p:cNvPr id="9" name="عنصر نائب لرقم الشريحة 8">
            <a:extLst>
              <a:ext uri="{FF2B5EF4-FFF2-40B4-BE49-F238E27FC236}">
                <a16:creationId xmlns:a16="http://schemas.microsoft.com/office/drawing/2014/main" id="{E30C4CF0-5D70-319E-9857-2C15867B150B}"/>
              </a:ext>
            </a:extLst>
          </p:cNvPr>
          <p:cNvSpPr>
            <a:spLocks noGrp="1"/>
          </p:cNvSpPr>
          <p:nvPr>
            <p:ph type="sldNum" sz="quarter" idx="12"/>
          </p:nvPr>
        </p:nvSpPr>
        <p:spPr/>
        <p:txBody>
          <a:bodyPr/>
          <a:lstStyle/>
          <a:p>
            <a:fld id="{F3FDE12B-F385-4DE1-B29F-A41600FF625C}" type="slidenum">
              <a:rPr lang="ar-SA" smtClean="0"/>
              <a:t>‹#›</a:t>
            </a:fld>
            <a:endParaRPr lang="ar-SA"/>
          </a:p>
        </p:txBody>
      </p:sp>
    </p:spTree>
    <p:extLst>
      <p:ext uri="{BB962C8B-B14F-4D97-AF65-F5344CB8AC3E}">
        <p14:creationId xmlns:p14="http://schemas.microsoft.com/office/powerpoint/2010/main" val="13582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71A7701-E95C-6EFB-5C7A-69A0A5337DD4}"/>
              </a:ext>
            </a:extLst>
          </p:cNvPr>
          <p:cNvSpPr>
            <a:spLocks noGrp="1"/>
          </p:cNvSpPr>
          <p:nvPr>
            <p:ph type="title"/>
          </p:nvPr>
        </p:nvSpPr>
        <p:spPr/>
        <p:txBody>
          <a:bodyPr/>
          <a:lstStyle/>
          <a:p>
            <a:r>
              <a:rPr lang="ar-SA"/>
              <a:t>انقر لتحرير نمط عنوان الشكل الرئيسي</a:t>
            </a:r>
          </a:p>
        </p:txBody>
      </p:sp>
      <p:sp>
        <p:nvSpPr>
          <p:cNvPr id="3" name="عنصر نائب للتاريخ 2">
            <a:extLst>
              <a:ext uri="{FF2B5EF4-FFF2-40B4-BE49-F238E27FC236}">
                <a16:creationId xmlns:a16="http://schemas.microsoft.com/office/drawing/2014/main" id="{0FD8B0BE-A4C0-BC71-CAB4-3C776AE4A7FD}"/>
              </a:ext>
            </a:extLst>
          </p:cNvPr>
          <p:cNvSpPr>
            <a:spLocks noGrp="1"/>
          </p:cNvSpPr>
          <p:nvPr>
            <p:ph type="dt" sz="half" idx="10"/>
          </p:nvPr>
        </p:nvSpPr>
        <p:spPr/>
        <p:txBody>
          <a:bodyPr/>
          <a:lstStyle/>
          <a:p>
            <a:fld id="{42CDDE4F-0E3A-4AD2-8E13-2D6D906A5951}" type="datetimeFigureOut">
              <a:rPr lang="ar-SA" smtClean="0"/>
              <a:t>18 ذو القعدة، 1444</a:t>
            </a:fld>
            <a:endParaRPr lang="ar-SA"/>
          </a:p>
        </p:txBody>
      </p:sp>
      <p:sp>
        <p:nvSpPr>
          <p:cNvPr id="4" name="عنصر نائب للتذييل 3">
            <a:extLst>
              <a:ext uri="{FF2B5EF4-FFF2-40B4-BE49-F238E27FC236}">
                <a16:creationId xmlns:a16="http://schemas.microsoft.com/office/drawing/2014/main" id="{D7904F26-1566-D868-B677-2F967F8A6C69}"/>
              </a:ext>
            </a:extLst>
          </p:cNvPr>
          <p:cNvSpPr>
            <a:spLocks noGrp="1"/>
          </p:cNvSpPr>
          <p:nvPr>
            <p:ph type="ftr" sz="quarter" idx="11"/>
          </p:nvPr>
        </p:nvSpPr>
        <p:spPr/>
        <p:txBody>
          <a:bodyPr/>
          <a:lstStyle/>
          <a:p>
            <a:endParaRPr lang="ar-SA"/>
          </a:p>
        </p:txBody>
      </p:sp>
      <p:sp>
        <p:nvSpPr>
          <p:cNvPr id="5" name="عنصر نائب لرقم الشريحة 4">
            <a:extLst>
              <a:ext uri="{FF2B5EF4-FFF2-40B4-BE49-F238E27FC236}">
                <a16:creationId xmlns:a16="http://schemas.microsoft.com/office/drawing/2014/main" id="{E9450F03-4E59-9B97-677C-58B87D710157}"/>
              </a:ext>
            </a:extLst>
          </p:cNvPr>
          <p:cNvSpPr>
            <a:spLocks noGrp="1"/>
          </p:cNvSpPr>
          <p:nvPr>
            <p:ph type="sldNum" sz="quarter" idx="12"/>
          </p:nvPr>
        </p:nvSpPr>
        <p:spPr/>
        <p:txBody>
          <a:bodyPr/>
          <a:lstStyle/>
          <a:p>
            <a:fld id="{F3FDE12B-F385-4DE1-B29F-A41600FF625C}" type="slidenum">
              <a:rPr lang="ar-SA" smtClean="0"/>
              <a:t>‹#›</a:t>
            </a:fld>
            <a:endParaRPr lang="ar-SA"/>
          </a:p>
        </p:txBody>
      </p:sp>
    </p:spTree>
    <p:extLst>
      <p:ext uri="{BB962C8B-B14F-4D97-AF65-F5344CB8AC3E}">
        <p14:creationId xmlns:p14="http://schemas.microsoft.com/office/powerpoint/2010/main" val="2725273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07A4C04E-2CEA-7611-D69D-02B9DFB19144}"/>
              </a:ext>
            </a:extLst>
          </p:cNvPr>
          <p:cNvSpPr>
            <a:spLocks noGrp="1"/>
          </p:cNvSpPr>
          <p:nvPr>
            <p:ph type="dt" sz="half" idx="10"/>
          </p:nvPr>
        </p:nvSpPr>
        <p:spPr/>
        <p:txBody>
          <a:bodyPr/>
          <a:lstStyle/>
          <a:p>
            <a:fld id="{42CDDE4F-0E3A-4AD2-8E13-2D6D906A5951}" type="datetimeFigureOut">
              <a:rPr lang="ar-SA" smtClean="0"/>
              <a:t>18 ذو القعدة، 1444</a:t>
            </a:fld>
            <a:endParaRPr lang="ar-SA"/>
          </a:p>
        </p:txBody>
      </p:sp>
      <p:sp>
        <p:nvSpPr>
          <p:cNvPr id="3" name="عنصر نائب للتذييل 2">
            <a:extLst>
              <a:ext uri="{FF2B5EF4-FFF2-40B4-BE49-F238E27FC236}">
                <a16:creationId xmlns:a16="http://schemas.microsoft.com/office/drawing/2014/main" id="{04B39216-C392-D2AC-E1E6-B8F6A2E87D1A}"/>
              </a:ext>
            </a:extLst>
          </p:cNvPr>
          <p:cNvSpPr>
            <a:spLocks noGrp="1"/>
          </p:cNvSpPr>
          <p:nvPr>
            <p:ph type="ftr" sz="quarter" idx="11"/>
          </p:nvPr>
        </p:nvSpPr>
        <p:spPr/>
        <p:txBody>
          <a:bodyPr/>
          <a:lstStyle/>
          <a:p>
            <a:endParaRPr lang="ar-SA"/>
          </a:p>
        </p:txBody>
      </p:sp>
      <p:sp>
        <p:nvSpPr>
          <p:cNvPr id="4" name="عنصر نائب لرقم الشريحة 3">
            <a:extLst>
              <a:ext uri="{FF2B5EF4-FFF2-40B4-BE49-F238E27FC236}">
                <a16:creationId xmlns:a16="http://schemas.microsoft.com/office/drawing/2014/main" id="{DBFF9466-3F21-2275-40DE-236A9CF81213}"/>
              </a:ext>
            </a:extLst>
          </p:cNvPr>
          <p:cNvSpPr>
            <a:spLocks noGrp="1"/>
          </p:cNvSpPr>
          <p:nvPr>
            <p:ph type="sldNum" sz="quarter" idx="12"/>
          </p:nvPr>
        </p:nvSpPr>
        <p:spPr/>
        <p:txBody>
          <a:bodyPr/>
          <a:lstStyle/>
          <a:p>
            <a:fld id="{F3FDE12B-F385-4DE1-B29F-A41600FF625C}" type="slidenum">
              <a:rPr lang="ar-SA" smtClean="0"/>
              <a:t>‹#›</a:t>
            </a:fld>
            <a:endParaRPr lang="ar-SA"/>
          </a:p>
        </p:txBody>
      </p:sp>
    </p:spTree>
    <p:extLst>
      <p:ext uri="{BB962C8B-B14F-4D97-AF65-F5344CB8AC3E}">
        <p14:creationId xmlns:p14="http://schemas.microsoft.com/office/powerpoint/2010/main" val="61683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FF8BDBF-9D41-FAC4-265B-CFAC06F79F30}"/>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p>
        </p:txBody>
      </p:sp>
      <p:sp>
        <p:nvSpPr>
          <p:cNvPr id="3" name="عنصر نائب للمحتوى 2">
            <a:extLst>
              <a:ext uri="{FF2B5EF4-FFF2-40B4-BE49-F238E27FC236}">
                <a16:creationId xmlns:a16="http://schemas.microsoft.com/office/drawing/2014/main" id="{9D5A60C3-5682-17DB-DAF6-E983AA1418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نص 3">
            <a:extLst>
              <a:ext uri="{FF2B5EF4-FFF2-40B4-BE49-F238E27FC236}">
                <a16:creationId xmlns:a16="http://schemas.microsoft.com/office/drawing/2014/main" id="{112E0281-3C80-5577-D049-9B04301ED7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C364A92F-6437-4D95-DB50-B9C172DC183A}"/>
              </a:ext>
            </a:extLst>
          </p:cNvPr>
          <p:cNvSpPr>
            <a:spLocks noGrp="1"/>
          </p:cNvSpPr>
          <p:nvPr>
            <p:ph type="dt" sz="half" idx="10"/>
          </p:nvPr>
        </p:nvSpPr>
        <p:spPr/>
        <p:txBody>
          <a:bodyPr/>
          <a:lstStyle/>
          <a:p>
            <a:fld id="{42CDDE4F-0E3A-4AD2-8E13-2D6D906A5951}" type="datetimeFigureOut">
              <a:rPr lang="ar-SA" smtClean="0"/>
              <a:t>18 ذو القعدة، 1444</a:t>
            </a:fld>
            <a:endParaRPr lang="ar-SA"/>
          </a:p>
        </p:txBody>
      </p:sp>
      <p:sp>
        <p:nvSpPr>
          <p:cNvPr id="6" name="عنصر نائب للتذييل 5">
            <a:extLst>
              <a:ext uri="{FF2B5EF4-FFF2-40B4-BE49-F238E27FC236}">
                <a16:creationId xmlns:a16="http://schemas.microsoft.com/office/drawing/2014/main" id="{D345F48E-8D94-5406-1C0F-0BCEDF142E28}"/>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5E67690E-A758-E2D9-F551-D946B319D9A5}"/>
              </a:ext>
            </a:extLst>
          </p:cNvPr>
          <p:cNvSpPr>
            <a:spLocks noGrp="1"/>
          </p:cNvSpPr>
          <p:nvPr>
            <p:ph type="sldNum" sz="quarter" idx="12"/>
          </p:nvPr>
        </p:nvSpPr>
        <p:spPr/>
        <p:txBody>
          <a:bodyPr/>
          <a:lstStyle/>
          <a:p>
            <a:fld id="{F3FDE12B-F385-4DE1-B29F-A41600FF625C}" type="slidenum">
              <a:rPr lang="ar-SA" smtClean="0"/>
              <a:t>‹#›</a:t>
            </a:fld>
            <a:endParaRPr lang="ar-SA"/>
          </a:p>
        </p:txBody>
      </p:sp>
    </p:spTree>
    <p:extLst>
      <p:ext uri="{BB962C8B-B14F-4D97-AF65-F5344CB8AC3E}">
        <p14:creationId xmlns:p14="http://schemas.microsoft.com/office/powerpoint/2010/main" val="2157739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9F3C602-F1F9-0333-8BD0-9FFAE1D5DEC6}"/>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p>
        </p:txBody>
      </p:sp>
      <p:sp>
        <p:nvSpPr>
          <p:cNvPr id="3" name="عنصر نائب للصورة 2">
            <a:extLst>
              <a:ext uri="{FF2B5EF4-FFF2-40B4-BE49-F238E27FC236}">
                <a16:creationId xmlns:a16="http://schemas.microsoft.com/office/drawing/2014/main" id="{71D71E31-0C38-AD49-A8A1-1EFBACC1F3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a:extLst>
              <a:ext uri="{FF2B5EF4-FFF2-40B4-BE49-F238E27FC236}">
                <a16:creationId xmlns:a16="http://schemas.microsoft.com/office/drawing/2014/main" id="{BA8503E5-C044-5904-C0DD-69C25AD7AF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D4EF09C0-659E-0399-CEFD-3BE57070E366}"/>
              </a:ext>
            </a:extLst>
          </p:cNvPr>
          <p:cNvSpPr>
            <a:spLocks noGrp="1"/>
          </p:cNvSpPr>
          <p:nvPr>
            <p:ph type="dt" sz="half" idx="10"/>
          </p:nvPr>
        </p:nvSpPr>
        <p:spPr/>
        <p:txBody>
          <a:bodyPr/>
          <a:lstStyle/>
          <a:p>
            <a:fld id="{42CDDE4F-0E3A-4AD2-8E13-2D6D906A5951}" type="datetimeFigureOut">
              <a:rPr lang="ar-SA" smtClean="0"/>
              <a:t>18 ذو القعدة، 1444</a:t>
            </a:fld>
            <a:endParaRPr lang="ar-SA"/>
          </a:p>
        </p:txBody>
      </p:sp>
      <p:sp>
        <p:nvSpPr>
          <p:cNvPr id="6" name="عنصر نائب للتذييل 5">
            <a:extLst>
              <a:ext uri="{FF2B5EF4-FFF2-40B4-BE49-F238E27FC236}">
                <a16:creationId xmlns:a16="http://schemas.microsoft.com/office/drawing/2014/main" id="{E3AA1DDD-CC5D-6676-0C0A-E0E45FEE3DC3}"/>
              </a:ext>
            </a:extLst>
          </p:cNvPr>
          <p:cNvSpPr>
            <a:spLocks noGrp="1"/>
          </p:cNvSpPr>
          <p:nvPr>
            <p:ph type="ftr" sz="quarter" idx="11"/>
          </p:nvPr>
        </p:nvSpPr>
        <p:spPr/>
        <p:txBody>
          <a:bodyPr/>
          <a:lstStyle/>
          <a:p>
            <a:endParaRPr lang="ar-SA"/>
          </a:p>
        </p:txBody>
      </p:sp>
      <p:sp>
        <p:nvSpPr>
          <p:cNvPr id="7" name="عنصر نائب لرقم الشريحة 6">
            <a:extLst>
              <a:ext uri="{FF2B5EF4-FFF2-40B4-BE49-F238E27FC236}">
                <a16:creationId xmlns:a16="http://schemas.microsoft.com/office/drawing/2014/main" id="{4DD1A4FE-CC51-AE85-7786-4F119763D933}"/>
              </a:ext>
            </a:extLst>
          </p:cNvPr>
          <p:cNvSpPr>
            <a:spLocks noGrp="1"/>
          </p:cNvSpPr>
          <p:nvPr>
            <p:ph type="sldNum" sz="quarter" idx="12"/>
          </p:nvPr>
        </p:nvSpPr>
        <p:spPr/>
        <p:txBody>
          <a:bodyPr/>
          <a:lstStyle/>
          <a:p>
            <a:fld id="{F3FDE12B-F385-4DE1-B29F-A41600FF625C}" type="slidenum">
              <a:rPr lang="ar-SA" smtClean="0"/>
              <a:t>‹#›</a:t>
            </a:fld>
            <a:endParaRPr lang="ar-SA"/>
          </a:p>
        </p:txBody>
      </p:sp>
    </p:spTree>
    <p:extLst>
      <p:ext uri="{BB962C8B-B14F-4D97-AF65-F5344CB8AC3E}">
        <p14:creationId xmlns:p14="http://schemas.microsoft.com/office/powerpoint/2010/main" val="2104162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314D61A2-D263-EDA0-D1D7-C4B1A3AB3565}"/>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a:t>انقر لتحرير نمط عنوان الشكل الرئيسي</a:t>
            </a:r>
          </a:p>
        </p:txBody>
      </p:sp>
      <p:sp>
        <p:nvSpPr>
          <p:cNvPr id="3" name="عنصر نائب للنص 2">
            <a:extLst>
              <a:ext uri="{FF2B5EF4-FFF2-40B4-BE49-F238E27FC236}">
                <a16:creationId xmlns:a16="http://schemas.microsoft.com/office/drawing/2014/main" id="{6A80C285-6F60-CAFD-76F3-0997AECC347E}"/>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4" name="عنصر نائب للتاريخ 3">
            <a:extLst>
              <a:ext uri="{FF2B5EF4-FFF2-40B4-BE49-F238E27FC236}">
                <a16:creationId xmlns:a16="http://schemas.microsoft.com/office/drawing/2014/main" id="{E55A8024-2249-5898-DBAE-3A4382C00531}"/>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2CDDE4F-0E3A-4AD2-8E13-2D6D906A5951}" type="datetimeFigureOut">
              <a:rPr lang="ar-SA" smtClean="0"/>
              <a:t>18 ذو القعدة، 1444</a:t>
            </a:fld>
            <a:endParaRPr lang="ar-SA"/>
          </a:p>
        </p:txBody>
      </p:sp>
      <p:sp>
        <p:nvSpPr>
          <p:cNvPr id="5" name="عنصر نائب للتذييل 4">
            <a:extLst>
              <a:ext uri="{FF2B5EF4-FFF2-40B4-BE49-F238E27FC236}">
                <a16:creationId xmlns:a16="http://schemas.microsoft.com/office/drawing/2014/main" id="{29DC0075-3A5B-FB80-5069-158FD39BD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p>
        </p:txBody>
      </p:sp>
      <p:sp>
        <p:nvSpPr>
          <p:cNvPr id="6" name="عنصر نائب لرقم الشريحة 5">
            <a:extLst>
              <a:ext uri="{FF2B5EF4-FFF2-40B4-BE49-F238E27FC236}">
                <a16:creationId xmlns:a16="http://schemas.microsoft.com/office/drawing/2014/main" id="{4526F592-3256-2909-7B25-1CA48EBC5C4E}"/>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3FDE12B-F385-4DE1-B29F-A41600FF625C}" type="slidenum">
              <a:rPr lang="ar-SA" smtClean="0"/>
              <a:t>‹#›</a:t>
            </a:fld>
            <a:endParaRPr lang="ar-SA"/>
          </a:p>
        </p:txBody>
      </p:sp>
    </p:spTree>
    <p:extLst>
      <p:ext uri="{BB962C8B-B14F-4D97-AF65-F5344CB8AC3E}">
        <p14:creationId xmlns:p14="http://schemas.microsoft.com/office/powerpoint/2010/main" val="454307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صورة 4" descr="صورة تحتوي على سماء, عمارة, بناء, غيم&#10;&#10;تم إنشاء الوصف تلقائياً">
            <a:extLst>
              <a:ext uri="{FF2B5EF4-FFF2-40B4-BE49-F238E27FC236}">
                <a16:creationId xmlns:a16="http://schemas.microsoft.com/office/drawing/2014/main" id="{524893EE-BFE8-2E2F-DA47-D634D00E3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77" y="643467"/>
            <a:ext cx="4972177" cy="5571066"/>
          </a:xfrm>
          <a:prstGeom prst="roundRect">
            <a:avLst>
              <a:gd name="adj" fmla="val 5061"/>
            </a:avLst>
          </a:prstGeom>
        </p:spPr>
      </p:pic>
      <p:sp>
        <p:nvSpPr>
          <p:cNvPr id="6" name="مستطيل 5">
            <a:extLst>
              <a:ext uri="{FF2B5EF4-FFF2-40B4-BE49-F238E27FC236}">
                <a16:creationId xmlns:a16="http://schemas.microsoft.com/office/drawing/2014/main" id="{F52B0621-BACB-3A9C-7AD3-09CAC3EE9A26}"/>
              </a:ext>
            </a:extLst>
          </p:cNvPr>
          <p:cNvSpPr/>
          <p:nvPr/>
        </p:nvSpPr>
        <p:spPr>
          <a:xfrm>
            <a:off x="6805671" y="1915212"/>
            <a:ext cx="4112023" cy="3631763"/>
          </a:xfrm>
          <a:prstGeom prst="rect">
            <a:avLst/>
          </a:prstGeom>
          <a:noFill/>
        </p:spPr>
        <p:txBody>
          <a:bodyPr wrap="none" lIns="91440" tIns="45720" rIns="91440" bIns="45720">
            <a:spAutoFit/>
          </a:bodyPr>
          <a:lstStyle/>
          <a:p>
            <a:pPr algn="ctr"/>
            <a:r>
              <a:rPr lang="en-US" sz="4400" b="1" i="0" dirty="0">
                <a:effectLst/>
                <a:latin typeface="Agency FB" panose="020B0503020202020204" pitchFamily="34" charset="0"/>
                <a:cs typeface="Dubai Light" panose="020B0303030403030204" pitchFamily="34" charset="-78"/>
              </a:rPr>
              <a:t>Optimizing Logistics:</a:t>
            </a:r>
          </a:p>
          <a:p>
            <a:pPr algn="ctr"/>
            <a:r>
              <a:rPr lang="en-US" sz="4400" b="1" i="0" dirty="0">
                <a:effectLst/>
                <a:latin typeface="Agency FB" panose="020B0503020202020204" pitchFamily="34" charset="0"/>
                <a:cs typeface="Dubai Light" panose="020B0303030403030204" pitchFamily="34" charset="-78"/>
              </a:rPr>
              <a:t> Solving the</a:t>
            </a:r>
          </a:p>
          <a:p>
            <a:pPr algn="ctr"/>
            <a:r>
              <a:rPr lang="en-US" sz="4400" b="1" i="0" dirty="0">
                <a:effectLst/>
                <a:latin typeface="Agency FB" panose="020B0503020202020204" pitchFamily="34" charset="0"/>
                <a:cs typeface="Dubai Light" panose="020B0303030403030204" pitchFamily="34" charset="-78"/>
              </a:rPr>
              <a:t> 0/1 Knapsack</a:t>
            </a:r>
          </a:p>
          <a:p>
            <a:pPr algn="ctr"/>
            <a:r>
              <a:rPr lang="en-US" sz="4400" b="1" i="0" dirty="0">
                <a:effectLst/>
                <a:latin typeface="Agency FB" panose="020B0503020202020204" pitchFamily="34" charset="0"/>
                <a:cs typeface="Dubai Light" panose="020B0303030403030204" pitchFamily="34" charset="-78"/>
              </a:rPr>
              <a:t> Problem</a:t>
            </a:r>
          </a:p>
          <a:p>
            <a:pPr algn="ctr"/>
            <a:endParaRPr lang="ar-SA"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91324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7000">
        <p159:morph option="byObject"/>
      </p:transition>
    </mc:Choice>
    <mc:Fallback xmlns="">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67E7C3BD-36E7-0E2D-CD26-24CE1C7A04C1}"/>
              </a:ext>
            </a:extLst>
          </p:cNvPr>
          <p:cNvSpPr>
            <a:spLocks noGrp="1"/>
          </p:cNvSpPr>
          <p:nvPr>
            <p:ph type="title"/>
          </p:nvPr>
        </p:nvSpPr>
        <p:spPr>
          <a:xfrm>
            <a:off x="8090886" y="667668"/>
            <a:ext cx="3760431" cy="1083075"/>
          </a:xfrm>
        </p:spPr>
        <p:txBody>
          <a:bodyPr anchor="b">
            <a:normAutofit/>
          </a:bodyPr>
          <a:lstStyle/>
          <a:p>
            <a:pPr algn="ctr"/>
            <a:r>
              <a:rPr lang="en-US" sz="3200" b="1" i="0" dirty="0">
                <a:solidFill>
                  <a:srgbClr val="29416C"/>
                </a:solidFill>
                <a:effectLst/>
                <a:latin typeface="Agency FB" panose="020B0503020202020204" pitchFamily="34" charset="0"/>
              </a:rPr>
              <a:t>Introduction to the 0/1 Knapsack Problem</a:t>
            </a:r>
            <a:endParaRPr lang="ar-SA" sz="6600" dirty="0">
              <a:solidFill>
                <a:srgbClr val="29416C"/>
              </a:solidFill>
            </a:endParaRPr>
          </a:p>
        </p:txBody>
      </p:sp>
      <p:pic>
        <p:nvPicPr>
          <p:cNvPr id="5" name="عنصر نائب للمحتوى 4" descr="صورة تحتوي على داخلي, أثاث المنزل, سقف, ضوء&#10;&#10;تم إنشاء الوصف تلقائياً">
            <a:extLst>
              <a:ext uri="{FF2B5EF4-FFF2-40B4-BE49-F238E27FC236}">
                <a16:creationId xmlns:a16="http://schemas.microsoft.com/office/drawing/2014/main" id="{7684955E-37B1-A464-5E89-8FD37B0B13E9}"/>
              </a:ext>
            </a:extLst>
          </p:cNvPr>
          <p:cNvPicPr>
            <a:picLocks noChangeAspect="1"/>
          </p:cNvPicPr>
          <p:nvPr/>
        </p:nvPicPr>
        <p:blipFill rotWithShape="1">
          <a:blip r:embed="rId2">
            <a:extLst>
              <a:ext uri="{28A0092B-C50C-407E-A947-70E740481C1C}">
                <a14:useLocalDpi xmlns:a14="http://schemas.microsoft.com/office/drawing/2010/main" val="0"/>
              </a:ext>
            </a:extLst>
          </a:blip>
          <a:srcRect t="11955" r="-2" b="16975"/>
          <a:stretch/>
        </p:blipFill>
        <p:spPr>
          <a:xfrm>
            <a:off x="21" y="431"/>
            <a:ext cx="7750186" cy="6408309"/>
          </a:xfrm>
          <a:prstGeom prst="rect">
            <a:avLst/>
          </a:prstGeom>
        </p:spPr>
      </p:pic>
      <p:sp>
        <p:nvSpPr>
          <p:cNvPr id="9" name="Content Placeholder 8">
            <a:extLst>
              <a:ext uri="{FF2B5EF4-FFF2-40B4-BE49-F238E27FC236}">
                <a16:creationId xmlns:a16="http://schemas.microsoft.com/office/drawing/2014/main" id="{8CC317CA-1C5D-FCC3-46DC-53D22D07E307}"/>
              </a:ext>
            </a:extLst>
          </p:cNvPr>
          <p:cNvSpPr>
            <a:spLocks noGrp="1"/>
          </p:cNvSpPr>
          <p:nvPr>
            <p:ph idx="1"/>
          </p:nvPr>
        </p:nvSpPr>
        <p:spPr>
          <a:xfrm>
            <a:off x="7856739" y="2418408"/>
            <a:ext cx="4058388" cy="3662796"/>
          </a:xfrm>
        </p:spPr>
        <p:txBody>
          <a:bodyPr>
            <a:normAutofit/>
          </a:bodyPr>
          <a:lstStyle/>
          <a:p>
            <a:pPr algn="l" rtl="0"/>
            <a:r>
              <a:rPr lang="en-US" sz="2000" i="0" dirty="0">
                <a:solidFill>
                  <a:srgbClr val="416CBA"/>
                </a:solidFill>
                <a:effectLst/>
                <a:latin typeface="Agency FB" panose="020B0503020202020204" pitchFamily="34" charset="0"/>
              </a:rPr>
              <a:t>The 0/1 knapsack problem is a classic optimization problem in computer science and mathematics. The problem involves selecting a subset of items, each with a weight and value, to maximize the total value while staying within a given weight limit.</a:t>
            </a:r>
          </a:p>
          <a:p>
            <a:pPr algn="l" rtl="0"/>
            <a:r>
              <a:rPr lang="en-US" sz="2000" b="0" i="0" dirty="0">
                <a:solidFill>
                  <a:srgbClr val="416CBA"/>
                </a:solidFill>
                <a:effectLst/>
                <a:latin typeface="Agency FB" panose="020B0503020202020204" pitchFamily="34" charset="0"/>
              </a:rPr>
              <a:t>This problem has numerous real-world applications, such as optimizing cargo loading on a ship or truck, maximizing profits in investment portfolios, and determining which products to stock in a store.</a:t>
            </a:r>
            <a:endParaRPr lang="en-US" sz="2000" dirty="0">
              <a:solidFill>
                <a:srgbClr val="416CBA"/>
              </a:solidFill>
              <a:latin typeface="Agency FB" panose="020B0503020202020204" pitchFamily="34" charset="0"/>
            </a:endParaRPr>
          </a:p>
        </p:txBody>
      </p:sp>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9759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EC33DE98-DC64-7AFB-1B51-8980A38F7C3B}"/>
              </a:ext>
            </a:extLst>
          </p:cNvPr>
          <p:cNvSpPr>
            <a:spLocks noGrp="1"/>
          </p:cNvSpPr>
          <p:nvPr>
            <p:ph type="title"/>
          </p:nvPr>
        </p:nvSpPr>
        <p:spPr>
          <a:xfrm>
            <a:off x="7371812" y="523081"/>
            <a:ext cx="4169159" cy="1388039"/>
          </a:xfrm>
        </p:spPr>
        <p:txBody>
          <a:bodyPr>
            <a:normAutofit fontScale="90000"/>
          </a:bodyPr>
          <a:lstStyle/>
          <a:p>
            <a:pPr algn="ctr"/>
            <a:r>
              <a:rPr lang="en-US" sz="3600" b="1" i="0" dirty="0">
                <a:solidFill>
                  <a:srgbClr val="29416C"/>
                </a:solidFill>
                <a:effectLst/>
                <a:latin typeface="Agency FB" panose="020B0503020202020204" pitchFamily="34" charset="0"/>
              </a:rPr>
              <a:t>1. Approximate method for the KP:</a:t>
            </a:r>
            <a:br>
              <a:rPr lang="en-US" sz="1600" b="1" i="0" dirty="0">
                <a:effectLst/>
                <a:latin typeface="clcicgqyw0002obe2xroteu2c"/>
              </a:rPr>
            </a:br>
            <a:endParaRPr lang="ar-SA" sz="4000" dirty="0"/>
          </a:p>
        </p:txBody>
      </p:sp>
      <p:pic>
        <p:nvPicPr>
          <p:cNvPr id="5" name="عنصر نائب للمحتوى 4">
            <a:extLst>
              <a:ext uri="{FF2B5EF4-FFF2-40B4-BE49-F238E27FC236}">
                <a16:creationId xmlns:a16="http://schemas.microsoft.com/office/drawing/2014/main" id="{425BAFB3-B33C-B980-3925-9F9BF7DEBAFD}"/>
              </a:ext>
            </a:extLst>
          </p:cNvPr>
          <p:cNvPicPr>
            <a:picLocks noChangeAspect="1"/>
          </p:cNvPicPr>
          <p:nvPr/>
        </p:nvPicPr>
        <p:blipFill rotWithShape="1">
          <a:blip r:embed="rId2">
            <a:extLst>
              <a:ext uri="{28A0092B-C50C-407E-A947-70E740481C1C}">
                <a14:useLocalDpi xmlns:a14="http://schemas.microsoft.com/office/drawing/2010/main" val="0"/>
              </a:ext>
            </a:extLst>
          </a:blip>
          <a:srcRect r="-2" b="12499"/>
          <a:stretch/>
        </p:blipFill>
        <p:spPr>
          <a:xfrm>
            <a:off x="1" y="10"/>
            <a:ext cx="6936390" cy="6857990"/>
          </a:xfrm>
          <a:prstGeom prst="rect">
            <a:avLst/>
          </a:prstGeom>
        </p:spPr>
      </p:pic>
      <p:sp>
        <p:nvSpPr>
          <p:cNvPr id="17" name="Content Placeholder 8">
            <a:extLst>
              <a:ext uri="{FF2B5EF4-FFF2-40B4-BE49-F238E27FC236}">
                <a16:creationId xmlns:a16="http://schemas.microsoft.com/office/drawing/2014/main" id="{F90F0F8E-E4AB-C95E-EF10-A9F87F897633}"/>
              </a:ext>
            </a:extLst>
          </p:cNvPr>
          <p:cNvSpPr>
            <a:spLocks noGrp="1"/>
          </p:cNvSpPr>
          <p:nvPr>
            <p:ph idx="1"/>
          </p:nvPr>
        </p:nvSpPr>
        <p:spPr>
          <a:xfrm>
            <a:off x="7261934" y="1911120"/>
            <a:ext cx="4678532" cy="4321004"/>
          </a:xfrm>
        </p:spPr>
        <p:txBody>
          <a:bodyPr>
            <a:normAutofit fontScale="92500" lnSpcReduction="10000"/>
          </a:bodyPr>
          <a:lstStyle/>
          <a:p>
            <a:pPr algn="l" rtl="0"/>
            <a:r>
              <a:rPr lang="en-US" sz="2400" b="0" i="0" dirty="0">
                <a:solidFill>
                  <a:srgbClr val="416CBA"/>
                </a:solidFill>
                <a:effectLst/>
                <a:latin typeface="Agency FB" panose="020B0503020202020204" pitchFamily="34" charset="0"/>
              </a:rPr>
              <a:t>The code implements a greedy algorithm for solving the knapsack problem. It takes a list of values, a list of weights, and the capacity of the knapsack as inputs. It calculates the value-to-weight ratio for each item, sorts the items in descending order of their ratio, and iterates over the sorted items. It adds items to the knapsack as long as adding the item does not exceed the capacity. The code returns the maximum value obtained and the indices of the included items. The example usage demonstrates how to use the function with specific values and weights, and calculates the optimal solution, maximum value, and quality percentage.</a:t>
            </a:r>
            <a:endParaRPr lang="en-US" sz="3600" dirty="0">
              <a:solidFill>
                <a:srgbClr val="416CBA"/>
              </a:solidFill>
              <a:latin typeface="Agency FB" panose="020B0503020202020204" pitchFamily="34" charset="0"/>
            </a:endParaRPr>
          </a:p>
        </p:txBody>
      </p:sp>
    </p:spTree>
    <p:extLst>
      <p:ext uri="{BB962C8B-B14F-4D97-AF65-F5344CB8AC3E}">
        <p14:creationId xmlns:p14="http://schemas.microsoft.com/office/powerpoint/2010/main" val="85529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3E84BE2F-C43D-43D9-A96D-1526003268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57" name="Color">
              <a:extLst>
                <a:ext uri="{FF2B5EF4-FFF2-40B4-BE49-F238E27FC236}">
                  <a16:creationId xmlns:a16="http://schemas.microsoft.com/office/drawing/2014/main" id="{E7400609-3385-4926-AD61-85A199F07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lor">
              <a:extLst>
                <a:ext uri="{FF2B5EF4-FFF2-40B4-BE49-F238E27FC236}">
                  <a16:creationId xmlns:a16="http://schemas.microsoft.com/office/drawing/2014/main" id="{9E9E1A20-C3CA-40B4-8D3A-3EAC12D69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عنصر نائب للمحتوى 3">
            <a:extLst>
              <a:ext uri="{FF2B5EF4-FFF2-40B4-BE49-F238E27FC236}">
                <a16:creationId xmlns:a16="http://schemas.microsoft.com/office/drawing/2014/main" id="{4EBC292E-73D7-3F64-CB57-B60F22F65FDC}"/>
              </a:ext>
            </a:extLst>
          </p:cNvPr>
          <p:cNvPicPr>
            <a:picLocks noGrp="1" noChangeAspect="1"/>
          </p:cNvPicPr>
          <p:nvPr>
            <p:ph idx="1"/>
          </p:nvPr>
        </p:nvPicPr>
        <p:blipFill>
          <a:blip r:embed="rId2"/>
          <a:stretch>
            <a:fillRect/>
          </a:stretch>
        </p:blipFill>
        <p:spPr>
          <a:xfrm>
            <a:off x="6055197" y="5511437"/>
            <a:ext cx="6177282" cy="838563"/>
          </a:xfrm>
          <a:prstGeom prst="rect">
            <a:avLst/>
          </a:prstGeom>
        </p:spPr>
      </p:pic>
      <p:grpSp>
        <p:nvGrpSpPr>
          <p:cNvPr id="60" name="Group 5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1" name="Freeform: Shape 6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Freeform: Shape 6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6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5">
            <a:extLst>
              <a:ext uri="{FF2B5EF4-FFF2-40B4-BE49-F238E27FC236}">
                <a16:creationId xmlns:a16="http://schemas.microsoft.com/office/drawing/2014/main" id="{4CC13E0A-E816-6D7E-7777-304F7E3AAA8E}"/>
              </a:ext>
            </a:extLst>
          </p:cNvPr>
          <p:cNvSpPr txBox="1"/>
          <p:nvPr/>
        </p:nvSpPr>
        <p:spPr>
          <a:xfrm>
            <a:off x="584596" y="1670041"/>
            <a:ext cx="4879001" cy="3026128"/>
          </a:xfrm>
          <a:prstGeom prst="rect">
            <a:avLst/>
          </a:prstGeom>
        </p:spPr>
        <p:txBody>
          <a:bodyPr vert="horz" lIns="91440" tIns="45720" rIns="91440" bIns="45720" rtlCol="0" anchor="b">
            <a:normAutofit/>
          </a:bodyPr>
          <a:lstStyle/>
          <a:p>
            <a:pPr marL="0" algn="ctr" rtl="0">
              <a:lnSpc>
                <a:spcPct val="90000"/>
              </a:lnSpc>
              <a:spcBef>
                <a:spcPct val="0"/>
              </a:spcBef>
              <a:spcAft>
                <a:spcPts val="600"/>
              </a:spcAft>
            </a:pPr>
            <a:r>
              <a:rPr lang="en-US" sz="4800" dirty="0" err="1">
                <a:solidFill>
                  <a:schemeClr val="bg1"/>
                </a:solidFill>
                <a:latin typeface="+mj-lt"/>
                <a:ea typeface="+mj-ea"/>
                <a:cs typeface="+mj-cs"/>
              </a:rPr>
              <a:t>Code&amp;Output</a:t>
            </a:r>
            <a:endParaRPr lang="en-US" sz="4800" dirty="0">
              <a:solidFill>
                <a:schemeClr val="bg1"/>
              </a:solidFill>
              <a:latin typeface="+mj-lt"/>
              <a:ea typeface="+mj-ea"/>
              <a:cs typeface="+mj-cs"/>
            </a:endParaRPr>
          </a:p>
          <a:p>
            <a:pPr marL="0" algn="ctr" rtl="0">
              <a:lnSpc>
                <a:spcPct val="90000"/>
              </a:lnSpc>
              <a:spcBef>
                <a:spcPct val="0"/>
              </a:spcBef>
              <a:spcAft>
                <a:spcPts val="600"/>
              </a:spcAft>
            </a:pPr>
            <a:r>
              <a:rPr lang="en-US" sz="4800" dirty="0">
                <a:solidFill>
                  <a:schemeClr val="bg1"/>
                </a:solidFill>
                <a:latin typeface="+mj-lt"/>
                <a:ea typeface="+mj-ea"/>
                <a:cs typeface="+mj-cs"/>
              </a:rPr>
              <a:t>For</a:t>
            </a:r>
          </a:p>
          <a:p>
            <a:pPr marL="0" algn="ctr" rtl="0">
              <a:lnSpc>
                <a:spcPct val="90000"/>
              </a:lnSpc>
              <a:spcBef>
                <a:spcPct val="0"/>
              </a:spcBef>
              <a:spcAft>
                <a:spcPts val="600"/>
              </a:spcAft>
            </a:pPr>
            <a:r>
              <a:rPr lang="en-US" sz="4800" dirty="0">
                <a:solidFill>
                  <a:schemeClr val="bg1"/>
                </a:solidFill>
                <a:latin typeface="+mj-lt"/>
                <a:ea typeface="+mj-ea"/>
                <a:cs typeface="+mj-cs"/>
              </a:rPr>
              <a:t>Approximate algorithm</a:t>
            </a:r>
          </a:p>
        </p:txBody>
      </p:sp>
      <p:pic>
        <p:nvPicPr>
          <p:cNvPr id="5" name="صورة 4">
            <a:extLst>
              <a:ext uri="{FF2B5EF4-FFF2-40B4-BE49-F238E27FC236}">
                <a16:creationId xmlns:a16="http://schemas.microsoft.com/office/drawing/2014/main" id="{783C3CB9-AB8F-AA52-E7AD-E3AD0CAD7A3B}"/>
              </a:ext>
            </a:extLst>
          </p:cNvPr>
          <p:cNvPicPr>
            <a:picLocks noChangeAspect="1"/>
          </p:cNvPicPr>
          <p:nvPr/>
        </p:nvPicPr>
        <p:blipFill rotWithShape="1">
          <a:blip r:embed="rId3"/>
          <a:srcRect r="1452" b="6"/>
          <a:stretch/>
        </p:blipFill>
        <p:spPr>
          <a:xfrm>
            <a:off x="6045141" y="169645"/>
            <a:ext cx="6197394" cy="5172148"/>
          </a:xfrm>
          <a:prstGeom prst="rect">
            <a:avLst/>
          </a:prstGeom>
        </p:spPr>
      </p:pic>
    </p:spTree>
    <p:extLst>
      <p:ext uri="{BB962C8B-B14F-4D97-AF65-F5344CB8AC3E}">
        <p14:creationId xmlns:p14="http://schemas.microsoft.com/office/powerpoint/2010/main" val="72066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ED226C05-21A3-8042-3673-19AB35ADDA5D}"/>
              </a:ext>
            </a:extLst>
          </p:cNvPr>
          <p:cNvSpPr>
            <a:spLocks noGrp="1"/>
          </p:cNvSpPr>
          <p:nvPr>
            <p:ph type="title"/>
          </p:nvPr>
        </p:nvSpPr>
        <p:spPr>
          <a:xfrm>
            <a:off x="4572001" y="601744"/>
            <a:ext cx="6781800" cy="1338696"/>
          </a:xfrm>
        </p:spPr>
        <p:txBody>
          <a:bodyPr>
            <a:normAutofit/>
          </a:bodyPr>
          <a:lstStyle/>
          <a:p>
            <a:pPr algn="l"/>
            <a:r>
              <a:rPr lang="en-US" sz="4800" b="0" i="0" dirty="0">
                <a:solidFill>
                  <a:srgbClr val="29416C"/>
                </a:solidFill>
                <a:effectLst/>
                <a:latin typeface="Agency FB" panose="020B0503020202020204" pitchFamily="34" charset="0"/>
              </a:rPr>
              <a:t>2. Exact method for the KP :</a:t>
            </a:r>
            <a:endParaRPr lang="ar-SA" sz="4800" dirty="0">
              <a:solidFill>
                <a:srgbClr val="29416C"/>
              </a:solidFill>
              <a:latin typeface="Agency FB" panose="020B0503020202020204" pitchFamily="34" charset="0"/>
            </a:endParaRPr>
          </a:p>
        </p:txBody>
      </p:sp>
      <p:pic>
        <p:nvPicPr>
          <p:cNvPr id="5" name="عنصر نائب للمحتوى 4" descr="صورة تحتوي على داخلي, ممر, سقف, المخزون&#10;&#10;تم إنشاء الوصف تلقائياً">
            <a:extLst>
              <a:ext uri="{FF2B5EF4-FFF2-40B4-BE49-F238E27FC236}">
                <a16:creationId xmlns:a16="http://schemas.microsoft.com/office/drawing/2014/main" id="{776B39B9-452D-FDEB-F734-71AB9CC47E3B}"/>
              </a:ext>
            </a:extLst>
          </p:cNvPr>
          <p:cNvPicPr>
            <a:picLocks noChangeAspect="1"/>
          </p:cNvPicPr>
          <p:nvPr/>
        </p:nvPicPr>
        <p:blipFill rotWithShape="1">
          <a:blip r:embed="rId2">
            <a:extLst>
              <a:ext uri="{28A0092B-C50C-407E-A947-70E740481C1C}">
                <a14:useLocalDpi xmlns:a14="http://schemas.microsoft.com/office/drawing/2010/main" val="0"/>
              </a:ext>
            </a:extLst>
          </a:blip>
          <a:srcRect l="27467" r="11360"/>
          <a:stretch/>
        </p:blipFill>
        <p:spPr>
          <a:xfrm>
            <a:off x="0" y="0"/>
            <a:ext cx="4497710"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9" name="Content Placeholder 8">
            <a:extLst>
              <a:ext uri="{FF2B5EF4-FFF2-40B4-BE49-F238E27FC236}">
                <a16:creationId xmlns:a16="http://schemas.microsoft.com/office/drawing/2014/main" id="{FCB399F8-A298-B198-D98D-4B2841ED8FFB}"/>
              </a:ext>
            </a:extLst>
          </p:cNvPr>
          <p:cNvSpPr>
            <a:spLocks noGrp="1"/>
          </p:cNvSpPr>
          <p:nvPr>
            <p:ph idx="1"/>
          </p:nvPr>
        </p:nvSpPr>
        <p:spPr>
          <a:xfrm>
            <a:off x="4572001" y="2201958"/>
            <a:ext cx="6781800" cy="3900730"/>
          </a:xfrm>
        </p:spPr>
        <p:txBody>
          <a:bodyPr anchor="t">
            <a:normAutofit/>
          </a:bodyPr>
          <a:lstStyle/>
          <a:p>
            <a:pPr algn="l" rtl="0"/>
            <a:r>
              <a:rPr lang="en-US" sz="2400" b="0" i="0" dirty="0">
                <a:solidFill>
                  <a:srgbClr val="416CBA"/>
                </a:solidFill>
                <a:effectLst/>
                <a:latin typeface="Agency FB" panose="020B0503020202020204" pitchFamily="34" charset="0"/>
              </a:rPr>
              <a:t>The code uses a genetic algorithm to solve the 0-1 Knapsack Problem. It generates a random population of solutions, evaluates their fitness, and evolves them through multiple generations. The best solution found is returned as the output. The algorithm uses crossover and mutation operations to explore the search space. The fitness of each solution is calculated based on the total value of the selected items, considering the knapsack's weight capacity. The code also includes predefined values, weights, and capacity for the knapsack problem instance. The best solution and its fitness are printed, along with the quality percentage of the solution.</a:t>
            </a:r>
            <a:endParaRPr lang="en-US" sz="3600" dirty="0">
              <a:solidFill>
                <a:srgbClr val="416CBA"/>
              </a:solidFill>
              <a:latin typeface="Agency FB" panose="020B0503020202020204" pitchFamily="34" charset="0"/>
            </a:endParaRPr>
          </a:p>
        </p:txBody>
      </p:sp>
    </p:spTree>
    <p:extLst>
      <p:ext uri="{BB962C8B-B14F-4D97-AF65-F5344CB8AC3E}">
        <p14:creationId xmlns:p14="http://schemas.microsoft.com/office/powerpoint/2010/main" val="340701385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صورة 10" descr="صورة تحتوي على نص, لقطة شاشة, قائمة طعام&#10;&#10;تم إنشاء الوصف تلقائياً">
            <a:extLst>
              <a:ext uri="{FF2B5EF4-FFF2-40B4-BE49-F238E27FC236}">
                <a16:creationId xmlns:a16="http://schemas.microsoft.com/office/drawing/2014/main" id="{7F88C6BC-60BA-F1A5-9E14-EECFB63500DA}"/>
              </a:ext>
            </a:extLst>
          </p:cNvPr>
          <p:cNvPicPr>
            <a:picLocks noChangeAspect="1"/>
          </p:cNvPicPr>
          <p:nvPr/>
        </p:nvPicPr>
        <p:blipFill rotWithShape="1">
          <a:blip r:embed="rId2">
            <a:extLst>
              <a:ext uri="{28A0092B-C50C-407E-A947-70E740481C1C}">
                <a14:useLocalDpi xmlns:a14="http://schemas.microsoft.com/office/drawing/2010/main" val="0"/>
              </a:ext>
            </a:extLst>
          </a:blip>
          <a:srcRect t="10347" r="-2" b="27307"/>
          <a:stretch/>
        </p:blipFill>
        <p:spPr>
          <a:xfrm>
            <a:off x="198741" y="485776"/>
            <a:ext cx="5803323" cy="5815030"/>
          </a:xfrm>
          <a:prstGeom prst="rect">
            <a:avLst/>
          </a:prstGeom>
        </p:spPr>
      </p:pic>
      <p:pic>
        <p:nvPicPr>
          <p:cNvPr id="9" name="عنصر نائب للمحتوى 8" descr="صورة تحتوي على نص, لقطة شاشة, قائمة طعام&#10;&#10;تم إنشاء الوصف تلقائياً">
            <a:extLst>
              <a:ext uri="{FF2B5EF4-FFF2-40B4-BE49-F238E27FC236}">
                <a16:creationId xmlns:a16="http://schemas.microsoft.com/office/drawing/2014/main" id="{8AD92109-2B66-32AF-2475-3488E0A2D92C}"/>
              </a:ext>
            </a:extLst>
          </p:cNvPr>
          <p:cNvPicPr>
            <a:picLocks noChangeAspect="1"/>
          </p:cNvPicPr>
          <p:nvPr/>
        </p:nvPicPr>
        <p:blipFill rotWithShape="1">
          <a:blip r:embed="rId3">
            <a:extLst>
              <a:ext uri="{28A0092B-C50C-407E-A947-70E740481C1C}">
                <a14:useLocalDpi xmlns:a14="http://schemas.microsoft.com/office/drawing/2010/main" val="0"/>
              </a:ext>
            </a:extLst>
          </a:blip>
          <a:srcRect t="16400" r="-2" b="18238"/>
          <a:stretch/>
        </p:blipFill>
        <p:spPr>
          <a:xfrm>
            <a:off x="6189934" y="485777"/>
            <a:ext cx="5803323" cy="5815030"/>
          </a:xfrm>
          <a:prstGeom prst="rect">
            <a:avLst/>
          </a:prstGeom>
        </p:spPr>
      </p:pic>
    </p:spTree>
    <p:extLst>
      <p:ext uri="{BB962C8B-B14F-4D97-AF65-F5344CB8AC3E}">
        <p14:creationId xmlns:p14="http://schemas.microsoft.com/office/powerpoint/2010/main" val="2178891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
                                        <p:tgtEl>
                                          <p:spTgt spid="11"/>
                                        </p:tgtEl>
                                      </p:cBhvr>
                                    </p:animEffect>
                                  </p:childTnLst>
                                </p:cTn>
                              </p:par>
                            </p:childTnLst>
                          </p:cTn>
                        </p:par>
                        <p:par>
                          <p:cTn id="8" fill="hold">
                            <p:stCondLst>
                              <p:cond delay="10"/>
                            </p:stCondLst>
                            <p:childTnLst>
                              <p:par>
                                <p:cTn id="9" presetID="10" presetClass="entr" presetSubtype="0" fill="hold" nodeType="after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64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عنصر نائب للمحتوى 4" descr="صورة تحتوي على نص, لقطة شاشة, برمجيات, برامج الوسائط المتعددة&#10;&#10;تم إنشاء الوصف تلقائياً">
            <a:extLst>
              <a:ext uri="{FF2B5EF4-FFF2-40B4-BE49-F238E27FC236}">
                <a16:creationId xmlns:a16="http://schemas.microsoft.com/office/drawing/2014/main" id="{11701B37-26DF-849B-617F-0DA04D5123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61839"/>
            <a:ext cx="10905066" cy="5534321"/>
          </a:xfrm>
          <a:prstGeom prst="rect">
            <a:avLst/>
          </a:prstGeom>
        </p:spPr>
      </p:pic>
    </p:spTree>
    <p:extLst>
      <p:ext uri="{BB962C8B-B14F-4D97-AF65-F5344CB8AC3E}">
        <p14:creationId xmlns:p14="http://schemas.microsoft.com/office/powerpoint/2010/main" val="1524710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7779DD8B-36BE-D1BF-7D82-84446E455E66}"/>
              </a:ext>
            </a:extLst>
          </p:cNvPr>
          <p:cNvSpPr>
            <a:spLocks noGrp="1"/>
          </p:cNvSpPr>
          <p:nvPr>
            <p:ph type="title"/>
          </p:nvPr>
        </p:nvSpPr>
        <p:spPr>
          <a:xfrm>
            <a:off x="1119187" y="86372"/>
            <a:ext cx="10515600" cy="1485253"/>
          </a:xfrm>
        </p:spPr>
        <p:txBody>
          <a:bodyPr>
            <a:normAutofit/>
          </a:bodyPr>
          <a:lstStyle/>
          <a:p>
            <a:pPr algn="l"/>
            <a:r>
              <a:rPr lang="en-US" sz="3200" i="0" dirty="0">
                <a:solidFill>
                  <a:srgbClr val="29416C"/>
                </a:solidFill>
                <a:effectLst/>
                <a:latin typeface="Comic Sans MS" panose="030F0702030302020204" pitchFamily="66" charset="0"/>
                <a:cs typeface="Dubai Light" panose="020B0303030403030204" pitchFamily="34" charset="-78"/>
              </a:rPr>
              <a:t>3. Comparison of the obtained results &amp; 4.</a:t>
            </a:r>
            <a:br>
              <a:rPr lang="en-US" sz="3200" i="0" dirty="0">
                <a:solidFill>
                  <a:srgbClr val="29416C"/>
                </a:solidFill>
                <a:effectLst/>
                <a:latin typeface="Comic Sans MS" panose="030F0702030302020204" pitchFamily="66" charset="0"/>
                <a:cs typeface="Dubai Light" panose="020B0303030403030204" pitchFamily="34" charset="-78"/>
              </a:rPr>
            </a:br>
            <a:r>
              <a:rPr lang="en-US" sz="3200" i="0" dirty="0">
                <a:solidFill>
                  <a:srgbClr val="29416C"/>
                </a:solidFill>
                <a:effectLst/>
                <a:latin typeface="Comic Sans MS" panose="030F0702030302020204" pitchFamily="66" charset="0"/>
                <a:cs typeface="Dubai Light" panose="020B0303030403030204" pitchFamily="34" charset="-78"/>
              </a:rPr>
              <a:t> Instances (8 instances) and details.</a:t>
            </a:r>
            <a:endParaRPr lang="ar-SA" sz="3600" dirty="0">
              <a:solidFill>
                <a:srgbClr val="29416C"/>
              </a:solidFill>
            </a:endParaRPr>
          </a:p>
        </p:txBody>
      </p:sp>
      <p:graphicFrame>
        <p:nvGraphicFramePr>
          <p:cNvPr id="4" name="جدول 4">
            <a:extLst>
              <a:ext uri="{FF2B5EF4-FFF2-40B4-BE49-F238E27FC236}">
                <a16:creationId xmlns:a16="http://schemas.microsoft.com/office/drawing/2014/main" id="{A4956F0B-B78E-5BF7-3D4E-C0B58C38B0ED}"/>
              </a:ext>
            </a:extLst>
          </p:cNvPr>
          <p:cNvGraphicFramePr>
            <a:graphicFrameLocks noGrp="1"/>
          </p:cNvGraphicFramePr>
          <p:nvPr>
            <p:ph idx="1"/>
            <p:extLst>
              <p:ext uri="{D42A27DB-BD31-4B8C-83A1-F6EECF244321}">
                <p14:modId xmlns:p14="http://schemas.microsoft.com/office/powerpoint/2010/main" val="3313192849"/>
              </p:ext>
            </p:extLst>
          </p:nvPr>
        </p:nvGraphicFramePr>
        <p:xfrm>
          <a:off x="4086225" y="1571625"/>
          <a:ext cx="4581525" cy="5055892"/>
        </p:xfrm>
        <a:graphic>
          <a:graphicData uri="http://schemas.openxmlformats.org/drawingml/2006/table">
            <a:tbl>
              <a:tblPr rtl="1" firstRow="1" bandRow="1">
                <a:tableStyleId>{3C2FFA5D-87B4-456A-9821-1D502468CF0F}</a:tableStyleId>
              </a:tblPr>
              <a:tblGrid>
                <a:gridCol w="1527175">
                  <a:extLst>
                    <a:ext uri="{9D8B030D-6E8A-4147-A177-3AD203B41FA5}">
                      <a16:colId xmlns:a16="http://schemas.microsoft.com/office/drawing/2014/main" val="3247577087"/>
                    </a:ext>
                  </a:extLst>
                </a:gridCol>
                <a:gridCol w="1527175">
                  <a:extLst>
                    <a:ext uri="{9D8B030D-6E8A-4147-A177-3AD203B41FA5}">
                      <a16:colId xmlns:a16="http://schemas.microsoft.com/office/drawing/2014/main" val="4032190611"/>
                    </a:ext>
                  </a:extLst>
                </a:gridCol>
                <a:gridCol w="1527175">
                  <a:extLst>
                    <a:ext uri="{9D8B030D-6E8A-4147-A177-3AD203B41FA5}">
                      <a16:colId xmlns:a16="http://schemas.microsoft.com/office/drawing/2014/main" val="3579627806"/>
                    </a:ext>
                  </a:extLst>
                </a:gridCol>
              </a:tblGrid>
              <a:tr h="928588">
                <a:tc>
                  <a:txBody>
                    <a:bodyPr/>
                    <a:lstStyle/>
                    <a:p>
                      <a:pPr lvl="0" algn="ctr" rtl="0"/>
                      <a:r>
                        <a:rPr lang="en-US" sz="1800" b="0" kern="1200" dirty="0">
                          <a:solidFill>
                            <a:schemeClr val="bg1"/>
                          </a:solidFill>
                          <a:effectLst/>
                          <a:latin typeface="Comic Sans MS" panose="030F0702030302020204" pitchFamily="66" charset="0"/>
                        </a:rPr>
                        <a:t>Exact algorithm</a:t>
                      </a:r>
                      <a:endParaRPr lang="ar-SA" sz="1800" dirty="0">
                        <a:solidFill>
                          <a:schemeClr val="bg1"/>
                        </a:solidFill>
                        <a:latin typeface="Comic Sans MS" panose="030F0702030302020204" pitchFamily="66" charset="0"/>
                      </a:endParaRPr>
                    </a:p>
                  </a:txBody>
                  <a:tcPr/>
                </a:tc>
                <a:tc>
                  <a:txBody>
                    <a:bodyPr/>
                    <a:lstStyle/>
                    <a:p>
                      <a:pPr lvl="0" algn="ctr" rtl="0"/>
                      <a:r>
                        <a:rPr lang="en-US" sz="1800" b="0" kern="1200" dirty="0">
                          <a:solidFill>
                            <a:schemeClr val="bg1"/>
                          </a:solidFill>
                          <a:effectLst/>
                          <a:latin typeface="Comic Sans MS" panose="030F0702030302020204" pitchFamily="66" charset="0"/>
                        </a:rPr>
                        <a:t>Approximate algorithm</a:t>
                      </a:r>
                      <a:endParaRPr lang="ar-SA" sz="1800" dirty="0">
                        <a:solidFill>
                          <a:schemeClr val="bg1"/>
                        </a:solidFill>
                        <a:latin typeface="Comic Sans MS" panose="030F0702030302020204" pitchFamily="66" charset="0"/>
                      </a:endParaRPr>
                    </a:p>
                  </a:txBody>
                  <a:tcPr/>
                </a:tc>
                <a:tc>
                  <a:txBody>
                    <a:bodyPr/>
                    <a:lstStyle/>
                    <a:p>
                      <a:pPr lvl="0" algn="ctr" rtl="0"/>
                      <a:r>
                        <a:rPr lang="en-US" sz="1800" b="0" kern="1200" dirty="0">
                          <a:solidFill>
                            <a:schemeClr val="bg1"/>
                          </a:solidFill>
                          <a:effectLst/>
                          <a:latin typeface="Comic Sans MS" panose="030F0702030302020204" pitchFamily="66" charset="0"/>
                        </a:rPr>
                        <a:t>Instance</a:t>
                      </a:r>
                      <a:endParaRPr lang="ar-SA" sz="1800" dirty="0">
                        <a:solidFill>
                          <a:schemeClr val="bg1"/>
                        </a:solidFill>
                        <a:latin typeface="Comic Sans MS" panose="030F0702030302020204" pitchFamily="66" charset="0"/>
                      </a:endParaRPr>
                    </a:p>
                  </a:txBody>
                  <a:tcPr/>
                </a:tc>
                <a:extLst>
                  <a:ext uri="{0D108BD9-81ED-4DB2-BD59-A6C34878D82A}">
                    <a16:rowId xmlns:a16="http://schemas.microsoft.com/office/drawing/2014/main" val="3039872934"/>
                  </a:ext>
                </a:extLst>
              </a:tr>
              <a:tr h="515913">
                <a:tc>
                  <a:txBody>
                    <a:bodyPr/>
                    <a:lstStyle/>
                    <a:p>
                      <a:pPr lvl="0" algn="ctr" rtl="0"/>
                      <a:r>
                        <a:rPr lang="en-US" sz="1800" dirty="0">
                          <a:solidFill>
                            <a:schemeClr val="bg1"/>
                          </a:solidFill>
                          <a:latin typeface="Comic Sans MS" panose="030F0702030302020204" pitchFamily="66" charset="0"/>
                        </a:rPr>
                        <a:t>45.51%</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45.51%</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1</a:t>
                      </a:r>
                    </a:p>
                  </a:txBody>
                  <a:tcPr/>
                </a:tc>
                <a:extLst>
                  <a:ext uri="{0D108BD9-81ED-4DB2-BD59-A6C34878D82A}">
                    <a16:rowId xmlns:a16="http://schemas.microsoft.com/office/drawing/2014/main" val="4274826293"/>
                  </a:ext>
                </a:extLst>
              </a:tr>
              <a:tr h="515913">
                <a:tc>
                  <a:txBody>
                    <a:bodyPr/>
                    <a:lstStyle/>
                    <a:p>
                      <a:pPr lvl="0" algn="ctr" rtl="0"/>
                      <a:r>
                        <a:rPr lang="en-US" sz="1800" dirty="0">
                          <a:solidFill>
                            <a:schemeClr val="bg1"/>
                          </a:solidFill>
                          <a:latin typeface="Comic Sans MS" panose="030F0702030302020204" pitchFamily="66" charset="0"/>
                        </a:rPr>
                        <a:t>56.04%</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51.65%</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2</a:t>
                      </a:r>
                      <a:endParaRPr lang="ar-SA" sz="1800" dirty="0">
                        <a:solidFill>
                          <a:schemeClr val="bg1"/>
                        </a:solidFill>
                        <a:latin typeface="Comic Sans MS" panose="030F0702030302020204" pitchFamily="66" charset="0"/>
                      </a:endParaRPr>
                    </a:p>
                  </a:txBody>
                  <a:tcPr/>
                </a:tc>
                <a:extLst>
                  <a:ext uri="{0D108BD9-81ED-4DB2-BD59-A6C34878D82A}">
                    <a16:rowId xmlns:a16="http://schemas.microsoft.com/office/drawing/2014/main" val="2373049614"/>
                  </a:ext>
                </a:extLst>
              </a:tr>
              <a:tr h="515913">
                <a:tc>
                  <a:txBody>
                    <a:bodyPr/>
                    <a:lstStyle/>
                    <a:p>
                      <a:pPr lvl="0" algn="ctr" rtl="0"/>
                      <a:r>
                        <a:rPr lang="en-US" sz="1800" dirty="0">
                          <a:solidFill>
                            <a:schemeClr val="bg1"/>
                          </a:solidFill>
                          <a:latin typeface="Comic Sans MS" panose="030F0702030302020204" pitchFamily="66" charset="0"/>
                        </a:rPr>
                        <a:t>56.60%</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55.09%</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3</a:t>
                      </a:r>
                      <a:endParaRPr lang="ar-SA" sz="1800" dirty="0">
                        <a:solidFill>
                          <a:schemeClr val="bg1"/>
                        </a:solidFill>
                        <a:latin typeface="Comic Sans MS" panose="030F0702030302020204" pitchFamily="66" charset="0"/>
                      </a:endParaRPr>
                    </a:p>
                  </a:txBody>
                  <a:tcPr/>
                </a:tc>
                <a:extLst>
                  <a:ext uri="{0D108BD9-81ED-4DB2-BD59-A6C34878D82A}">
                    <a16:rowId xmlns:a16="http://schemas.microsoft.com/office/drawing/2014/main" val="1270057155"/>
                  </a:ext>
                </a:extLst>
              </a:tr>
              <a:tr h="515913">
                <a:tc>
                  <a:txBody>
                    <a:bodyPr/>
                    <a:lstStyle/>
                    <a:p>
                      <a:pPr lvl="0" algn="ctr" rtl="0"/>
                      <a:r>
                        <a:rPr lang="en-US" sz="1800" dirty="0">
                          <a:solidFill>
                            <a:schemeClr val="bg1"/>
                          </a:solidFill>
                          <a:latin typeface="Comic Sans MS" panose="030F0702030302020204" pitchFamily="66" charset="0"/>
                        </a:rPr>
                        <a:t>56.91%</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54.25%</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4</a:t>
                      </a:r>
                      <a:endParaRPr lang="ar-SA" sz="1800" dirty="0">
                        <a:solidFill>
                          <a:schemeClr val="bg1"/>
                        </a:solidFill>
                        <a:latin typeface="Comic Sans MS" panose="030F0702030302020204" pitchFamily="66" charset="0"/>
                      </a:endParaRPr>
                    </a:p>
                  </a:txBody>
                  <a:tcPr/>
                </a:tc>
                <a:extLst>
                  <a:ext uri="{0D108BD9-81ED-4DB2-BD59-A6C34878D82A}">
                    <a16:rowId xmlns:a16="http://schemas.microsoft.com/office/drawing/2014/main" val="3292398836"/>
                  </a:ext>
                </a:extLst>
              </a:tr>
              <a:tr h="515913">
                <a:tc>
                  <a:txBody>
                    <a:bodyPr/>
                    <a:lstStyle/>
                    <a:p>
                      <a:pPr lvl="0" algn="ctr" rtl="0"/>
                      <a:r>
                        <a:rPr lang="en-US" sz="1800" dirty="0">
                          <a:solidFill>
                            <a:schemeClr val="bg1"/>
                          </a:solidFill>
                          <a:latin typeface="Comic Sans MS" panose="030F0702030302020204" pitchFamily="66" charset="0"/>
                        </a:rPr>
                        <a:t>68.80%</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65.59%</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5</a:t>
                      </a:r>
                      <a:endParaRPr lang="ar-SA" sz="1800" dirty="0">
                        <a:solidFill>
                          <a:schemeClr val="bg1"/>
                        </a:solidFill>
                        <a:latin typeface="Comic Sans MS" panose="030F0702030302020204" pitchFamily="66" charset="0"/>
                      </a:endParaRPr>
                    </a:p>
                  </a:txBody>
                  <a:tcPr/>
                </a:tc>
                <a:extLst>
                  <a:ext uri="{0D108BD9-81ED-4DB2-BD59-A6C34878D82A}">
                    <a16:rowId xmlns:a16="http://schemas.microsoft.com/office/drawing/2014/main" val="2361487367"/>
                  </a:ext>
                </a:extLst>
              </a:tr>
              <a:tr h="515913">
                <a:tc>
                  <a:txBody>
                    <a:bodyPr/>
                    <a:lstStyle/>
                    <a:p>
                      <a:pPr lvl="0" algn="ctr" rtl="0"/>
                      <a:r>
                        <a:rPr lang="en-US" sz="1800" dirty="0">
                          <a:solidFill>
                            <a:schemeClr val="bg1"/>
                          </a:solidFill>
                          <a:latin typeface="Comic Sans MS" panose="030F0702030302020204" pitchFamily="66" charset="0"/>
                        </a:rPr>
                        <a:t>45.68%</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38.91%</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6</a:t>
                      </a:r>
                      <a:endParaRPr lang="ar-SA" sz="1800" dirty="0">
                        <a:solidFill>
                          <a:schemeClr val="bg1"/>
                        </a:solidFill>
                        <a:latin typeface="Comic Sans MS" panose="030F0702030302020204" pitchFamily="66" charset="0"/>
                      </a:endParaRPr>
                    </a:p>
                  </a:txBody>
                  <a:tcPr/>
                </a:tc>
                <a:extLst>
                  <a:ext uri="{0D108BD9-81ED-4DB2-BD59-A6C34878D82A}">
                    <a16:rowId xmlns:a16="http://schemas.microsoft.com/office/drawing/2014/main" val="3685510448"/>
                  </a:ext>
                </a:extLst>
              </a:tr>
              <a:tr h="515913">
                <a:tc>
                  <a:txBody>
                    <a:bodyPr/>
                    <a:lstStyle/>
                    <a:p>
                      <a:pPr lvl="0" algn="ctr" rtl="0"/>
                      <a:r>
                        <a:rPr lang="en-US" sz="1800" dirty="0">
                          <a:solidFill>
                            <a:schemeClr val="bg1"/>
                          </a:solidFill>
                          <a:latin typeface="Comic Sans MS" panose="030F0702030302020204" pitchFamily="66" charset="0"/>
                        </a:rPr>
                        <a:t>52.90%</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52.29%</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7</a:t>
                      </a:r>
                      <a:endParaRPr lang="ar-SA" sz="1800" dirty="0">
                        <a:solidFill>
                          <a:schemeClr val="bg1"/>
                        </a:solidFill>
                        <a:latin typeface="Comic Sans MS" panose="030F0702030302020204" pitchFamily="66" charset="0"/>
                      </a:endParaRPr>
                    </a:p>
                  </a:txBody>
                  <a:tcPr/>
                </a:tc>
                <a:extLst>
                  <a:ext uri="{0D108BD9-81ED-4DB2-BD59-A6C34878D82A}">
                    <a16:rowId xmlns:a16="http://schemas.microsoft.com/office/drawing/2014/main" val="185161080"/>
                  </a:ext>
                </a:extLst>
              </a:tr>
              <a:tr h="515913">
                <a:tc>
                  <a:txBody>
                    <a:bodyPr/>
                    <a:lstStyle/>
                    <a:p>
                      <a:pPr lvl="0" algn="ctr" rtl="0"/>
                      <a:r>
                        <a:rPr lang="en-US" sz="1800" dirty="0">
                          <a:solidFill>
                            <a:schemeClr val="bg1"/>
                          </a:solidFill>
                          <a:latin typeface="Comic Sans MS" panose="030F0702030302020204" pitchFamily="66" charset="0"/>
                        </a:rPr>
                        <a:t>53.47%</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51.77%</a:t>
                      </a:r>
                      <a:endParaRPr lang="ar-SA" sz="1800" dirty="0">
                        <a:solidFill>
                          <a:schemeClr val="bg1"/>
                        </a:solidFill>
                        <a:latin typeface="Comic Sans MS" panose="030F0702030302020204" pitchFamily="66" charset="0"/>
                      </a:endParaRPr>
                    </a:p>
                  </a:txBody>
                  <a:tcPr/>
                </a:tc>
                <a:tc>
                  <a:txBody>
                    <a:bodyPr/>
                    <a:lstStyle/>
                    <a:p>
                      <a:pPr lvl="0" algn="ctr" rtl="0"/>
                      <a:r>
                        <a:rPr lang="en-US" sz="1800" dirty="0">
                          <a:solidFill>
                            <a:schemeClr val="bg1"/>
                          </a:solidFill>
                          <a:latin typeface="Comic Sans MS" panose="030F0702030302020204" pitchFamily="66" charset="0"/>
                        </a:rPr>
                        <a:t>8</a:t>
                      </a:r>
                      <a:endParaRPr lang="ar-SA" sz="1800" dirty="0">
                        <a:solidFill>
                          <a:schemeClr val="bg1"/>
                        </a:solidFill>
                        <a:latin typeface="Comic Sans MS" panose="030F0702030302020204" pitchFamily="66" charset="0"/>
                      </a:endParaRPr>
                    </a:p>
                  </a:txBody>
                  <a:tcPr/>
                </a:tc>
                <a:extLst>
                  <a:ext uri="{0D108BD9-81ED-4DB2-BD59-A6C34878D82A}">
                    <a16:rowId xmlns:a16="http://schemas.microsoft.com/office/drawing/2014/main" val="3840698993"/>
                  </a:ext>
                </a:extLst>
              </a:tr>
            </a:tbl>
          </a:graphicData>
        </a:graphic>
      </p:graphicFrame>
    </p:spTree>
    <p:extLst>
      <p:ext uri="{BB962C8B-B14F-4D97-AF65-F5344CB8AC3E}">
        <p14:creationId xmlns:p14="http://schemas.microsoft.com/office/powerpoint/2010/main" val="355362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5C7085C9-57E8-EFA0-6517-250EF2340F4F}"/>
              </a:ext>
            </a:extLst>
          </p:cNvPr>
          <p:cNvSpPr>
            <a:spLocks noGrp="1"/>
          </p:cNvSpPr>
          <p:nvPr>
            <p:ph type="title"/>
          </p:nvPr>
        </p:nvSpPr>
        <p:spPr>
          <a:xfrm>
            <a:off x="228880" y="800100"/>
            <a:ext cx="4484371" cy="4235013"/>
          </a:xfrm>
        </p:spPr>
        <p:txBody>
          <a:bodyPr anchor="b">
            <a:normAutofit fontScale="90000"/>
          </a:bodyPr>
          <a:lstStyle/>
          <a:p>
            <a:pPr algn="ctr" fontAlgn="t">
              <a:lnSpc>
                <a:spcPct val="150000"/>
              </a:lnSpc>
              <a:spcBef>
                <a:spcPts val="0"/>
              </a:spcBef>
            </a:pPr>
            <a:br>
              <a:rPr lang="ar-SA" sz="1800" b="0" i="0" u="none" strike="noStrike" dirty="0">
                <a:effectLst/>
                <a:latin typeface="Arial" panose="020B0604020202020204" pitchFamily="34" charset="0"/>
              </a:rPr>
            </a:br>
            <a:br>
              <a:rPr lang="ar-SA" sz="1800" b="0" i="0" u="none" strike="noStrike" dirty="0">
                <a:effectLst/>
                <a:latin typeface="Arial" panose="020B0604020202020204" pitchFamily="34" charset="0"/>
              </a:rPr>
            </a:br>
            <a:r>
              <a:rPr lang="en-US" sz="2200" dirty="0">
                <a:solidFill>
                  <a:srgbClr val="29416C"/>
                </a:solidFill>
                <a:latin typeface="Comic Sans MS" panose="030F0702030302020204" pitchFamily="66" charset="0"/>
                <a:cs typeface="Dubai Light" panose="020B0303030403030204" pitchFamily="34" charset="-78"/>
              </a:rPr>
              <a:t>STUDENT NAME: KHALID NIMRI</a:t>
            </a:r>
            <a:br>
              <a:rPr lang="en-US" sz="2200" dirty="0">
                <a:solidFill>
                  <a:srgbClr val="29416C"/>
                </a:solidFill>
                <a:latin typeface="Comic Sans MS" panose="030F0702030302020204" pitchFamily="66" charset="0"/>
                <a:cs typeface="Dubai Light" panose="020B0303030403030204" pitchFamily="34" charset="-78"/>
              </a:rPr>
            </a:br>
            <a:r>
              <a:rPr lang="en-US" sz="2200" dirty="0">
                <a:solidFill>
                  <a:srgbClr val="29416C"/>
                </a:solidFill>
                <a:latin typeface="Comic Sans MS" panose="030F0702030302020204" pitchFamily="66" charset="0"/>
                <a:cs typeface="Dubai Light" panose="020B0303030403030204" pitchFamily="34" charset="-78"/>
              </a:rPr>
              <a:t>STUDENT ID: 2140145</a:t>
            </a:r>
            <a:br>
              <a:rPr lang="ar-SA" sz="2200" dirty="0">
                <a:solidFill>
                  <a:srgbClr val="29416C"/>
                </a:solidFill>
                <a:latin typeface="Comic Sans MS" panose="030F0702030302020204" pitchFamily="66" charset="0"/>
                <a:cs typeface="Dubai Light" panose="020B0303030403030204" pitchFamily="34" charset="-78"/>
              </a:rPr>
            </a:br>
            <a:br>
              <a:rPr lang="ar-SA" sz="2200" dirty="0">
                <a:solidFill>
                  <a:srgbClr val="29416C"/>
                </a:solidFill>
                <a:latin typeface="Comic Sans MS" panose="030F0702030302020204" pitchFamily="66" charset="0"/>
                <a:cs typeface="Dubai Light" panose="020B0303030403030204" pitchFamily="34" charset="-78"/>
              </a:rPr>
            </a:br>
            <a:br>
              <a:rPr lang="ar-SA" sz="2200" b="0" i="0" u="none" strike="noStrike" dirty="0">
                <a:solidFill>
                  <a:srgbClr val="29416C"/>
                </a:solidFill>
                <a:effectLst/>
                <a:latin typeface="Comic Sans MS" panose="030F0702030302020204" pitchFamily="66" charset="0"/>
                <a:cs typeface="Dubai Light" panose="020B0303030403030204" pitchFamily="34" charset="-78"/>
              </a:rPr>
            </a:br>
            <a:r>
              <a:rPr lang="en-US" sz="2200" dirty="0">
                <a:solidFill>
                  <a:srgbClr val="29416C"/>
                </a:solidFill>
                <a:latin typeface="Comic Sans MS" panose="030F0702030302020204" pitchFamily="66" charset="0"/>
                <a:cs typeface="Dubai Light" panose="020B0303030403030204" pitchFamily="34" charset="-78"/>
              </a:rPr>
              <a:t>STUDENT NAME: ASEEL SUHAIL</a:t>
            </a:r>
            <a:br>
              <a:rPr lang="ar-SA" sz="2200" b="0" i="0" u="none" strike="noStrike" dirty="0">
                <a:solidFill>
                  <a:srgbClr val="29416C"/>
                </a:solidFill>
                <a:effectLst/>
                <a:latin typeface="Comic Sans MS" panose="030F0702030302020204" pitchFamily="66" charset="0"/>
                <a:cs typeface="Dubai Light" panose="020B0303030403030204" pitchFamily="34" charset="-78"/>
              </a:rPr>
            </a:br>
            <a:r>
              <a:rPr lang="en-US" sz="2200" dirty="0">
                <a:solidFill>
                  <a:srgbClr val="29416C"/>
                </a:solidFill>
                <a:latin typeface="Comic Sans MS" panose="030F0702030302020204" pitchFamily="66" charset="0"/>
                <a:cs typeface="Dubai Light" panose="020B0303030403030204" pitchFamily="34" charset="-78"/>
              </a:rPr>
              <a:t>STUDENT ID: 2140197</a:t>
            </a:r>
            <a:br>
              <a:rPr lang="ar-SA" sz="1800" b="0" i="0" u="none" strike="noStrike" dirty="0">
                <a:effectLst/>
                <a:latin typeface="Arial" panose="020B0604020202020204" pitchFamily="34" charset="0"/>
              </a:rPr>
            </a:br>
            <a:endParaRPr lang="ar-SA" sz="5400" dirty="0"/>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عنصر نائب للمحتوى 4" descr="صورة تحتوي على بناء, منطقة العاصمة, ميتروبوليس/مدينة, منظر المدينة&#10;&#10;تم إنشاء الوصف تلقائياً">
            <a:extLst>
              <a:ext uri="{FF2B5EF4-FFF2-40B4-BE49-F238E27FC236}">
                <a16:creationId xmlns:a16="http://schemas.microsoft.com/office/drawing/2014/main" id="{28247E5A-0A03-C32E-C32B-F7C680098AE7}"/>
              </a:ext>
            </a:extLst>
          </p:cNvPr>
          <p:cNvPicPr>
            <a:picLocks noChangeAspect="1"/>
          </p:cNvPicPr>
          <p:nvPr/>
        </p:nvPicPr>
        <p:blipFill rotWithShape="1">
          <a:blip r:embed="rId2">
            <a:extLst>
              <a:ext uri="{28A0092B-C50C-407E-A947-70E740481C1C}">
                <a14:useLocalDpi xmlns:a14="http://schemas.microsoft.com/office/drawing/2010/main" val="0"/>
              </a:ext>
            </a:extLst>
          </a:blip>
          <a:srcRect t="11767" r="2"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0100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TotalTime>
  <Words>442</Words>
  <Application>Microsoft Macintosh PowerPoint</Application>
  <PresentationFormat>Widescreen</PresentationFormat>
  <Paragraphs>43</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Agency FB</vt:lpstr>
      <vt:lpstr>Arial</vt:lpstr>
      <vt:lpstr>Calibri</vt:lpstr>
      <vt:lpstr>Calibri Light</vt:lpstr>
      <vt:lpstr>clcicgqyw0002obe2xroteu2c</vt:lpstr>
      <vt:lpstr>Comic Sans MS</vt:lpstr>
      <vt:lpstr>نسق Office</vt:lpstr>
      <vt:lpstr>PowerPoint Presentation</vt:lpstr>
      <vt:lpstr>Introduction to the 0/1 Knapsack Problem</vt:lpstr>
      <vt:lpstr>1. Approximate method for the KP: </vt:lpstr>
      <vt:lpstr>PowerPoint Presentation</vt:lpstr>
      <vt:lpstr>2. Exact method for the KP :</vt:lpstr>
      <vt:lpstr>PowerPoint Presentation</vt:lpstr>
      <vt:lpstr>PowerPoint Presentation</vt:lpstr>
      <vt:lpstr>3. Comparison of the obtained results &amp; 4.  Instances (8 instances) and details.</vt:lpstr>
      <vt:lpstr>  STUDENT NAME: KHALID NIMRI STUDENT ID: 2140145   STUDENT NAME: ASEEL SUHAIL STUDENT ID: 2140197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ESSA TAREQ ESSA SAIDI</dc:creator>
  <cp:lastModifiedBy>خالد ابراهيم علي مطهر نمري</cp:lastModifiedBy>
  <cp:revision>2</cp:revision>
  <dcterms:created xsi:type="dcterms:W3CDTF">2023-06-04T01:02:46Z</dcterms:created>
  <dcterms:modified xsi:type="dcterms:W3CDTF">2023-06-06T10:52:37Z</dcterms:modified>
</cp:coreProperties>
</file>